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8" r:id="rId3"/>
    <p:sldId id="267" r:id="rId4"/>
    <p:sldId id="266" r:id="rId5"/>
    <p:sldId id="260" r:id="rId6"/>
    <p:sldId id="261" r:id="rId7"/>
    <p:sldId id="262" r:id="rId8"/>
    <p:sldId id="263" r:id="rId9"/>
    <p:sldId id="269" r:id="rId10"/>
    <p:sldId id="268" r:id="rId11"/>
    <p:sldId id="264" r:id="rId12"/>
    <p:sldId id="265" r:id="rId13"/>
    <p:sldId id="270" r:id="rId14"/>
    <p:sldId id="271" r:id="rId15"/>
    <p:sldId id="272" r:id="rId16"/>
    <p:sldId id="274" r:id="rId17"/>
    <p:sldId id="275"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A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C91332-1D31-4F8D-BC2F-169B9C3BCB79}" type="datetimeFigureOut">
              <a:rPr lang="en-US" smtClean="0"/>
              <a:pPr/>
              <a:t>9/21/2023</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A62FAE-938D-4553-9A3C-B236592D4D4A}" type="slidenum">
              <a:rPr lang="en-US" smtClean="0"/>
              <a:pPr/>
              <a:t>‹Nº›</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fld id="{29A62FAE-938D-4553-9A3C-B236592D4D4A}"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fld id="{29A62FAE-938D-4553-9A3C-B236592D4D4A}"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1EA5457A-9BA2-41A4-B3E6-E53741526FC5}" type="datetimeFigureOut">
              <a:rPr lang="en-US" smtClean="0"/>
              <a:pPr/>
              <a:t>9/21/2023</a:t>
            </a:fld>
            <a:endParaRPr lang="en-US"/>
          </a:p>
        </p:txBody>
      </p:sp>
      <p:sp>
        <p:nvSpPr>
          <p:cNvPr id="17" name="16 Marcador de pie de página"/>
          <p:cNvSpPr>
            <a:spLocks noGrp="1"/>
          </p:cNvSpPr>
          <p:nvPr>
            <p:ph type="ftr" sz="quarter" idx="11"/>
          </p:nvPr>
        </p:nvSpPr>
        <p:spPr/>
        <p:txBody>
          <a:bodyPr/>
          <a:lstStyle>
            <a:extLst/>
          </a:lstStyle>
          <a:p>
            <a:endParaRPr lang="en-US"/>
          </a:p>
        </p:txBody>
      </p:sp>
      <p:sp>
        <p:nvSpPr>
          <p:cNvPr id="29" name="28 Marcador de número de diapositiva"/>
          <p:cNvSpPr>
            <a:spLocks noGrp="1"/>
          </p:cNvSpPr>
          <p:nvPr>
            <p:ph type="sldNum" sz="quarter" idx="12"/>
          </p:nvPr>
        </p:nvSpPr>
        <p:spPr/>
        <p:txBody>
          <a:bodyPr/>
          <a:lstStyle>
            <a:extLst/>
          </a:lstStyle>
          <a:p>
            <a:fld id="{FA22D49C-80FD-4114-8D12-66C9119B41B0}" type="slidenum">
              <a:rPr lang="en-US" smtClean="0"/>
              <a:pPr/>
              <a:t>‹Nº›</a:t>
            </a:fld>
            <a:endParaRPr lang="en-US"/>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EA5457A-9BA2-41A4-B3E6-E53741526FC5}" type="datetimeFigureOut">
              <a:rPr lang="en-US" smtClean="0"/>
              <a:pPr/>
              <a:t>9/21/2023</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FA22D49C-80FD-4114-8D12-66C9119B41B0}"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EA5457A-9BA2-41A4-B3E6-E53741526FC5}" type="datetimeFigureOut">
              <a:rPr lang="en-US" smtClean="0"/>
              <a:pPr/>
              <a:t>9/21/2023</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FA22D49C-80FD-4114-8D12-66C9119B41B0}"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EA5457A-9BA2-41A4-B3E6-E53741526FC5}" type="datetimeFigureOut">
              <a:rPr lang="en-US" smtClean="0"/>
              <a:pPr/>
              <a:t>9/21/2023</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FA22D49C-80FD-4114-8D12-66C9119B41B0}"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1EA5457A-9BA2-41A4-B3E6-E53741526FC5}" type="datetimeFigureOut">
              <a:rPr lang="en-US" smtClean="0"/>
              <a:pPr/>
              <a:t>9/21/2023</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FA22D49C-80FD-4114-8D12-66C9119B41B0}" type="slidenum">
              <a:rPr lang="en-US" smtClean="0"/>
              <a:pPr/>
              <a:t>‹Nº›</a:t>
            </a:fld>
            <a:endParaRPr lang="en-US"/>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EA5457A-9BA2-41A4-B3E6-E53741526FC5}" type="datetimeFigureOut">
              <a:rPr lang="en-US" smtClean="0"/>
              <a:pPr/>
              <a:t>9/21/2023</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FA22D49C-80FD-4114-8D12-66C9119B41B0}"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1EA5457A-9BA2-41A4-B3E6-E53741526FC5}" type="datetimeFigureOut">
              <a:rPr lang="en-US" smtClean="0"/>
              <a:pPr/>
              <a:t>9/21/2023</a:t>
            </a:fld>
            <a:endParaRPr lang="en-US"/>
          </a:p>
        </p:txBody>
      </p:sp>
      <p:sp>
        <p:nvSpPr>
          <p:cNvPr id="8" name="7 Marcador de pie de página"/>
          <p:cNvSpPr>
            <a:spLocks noGrp="1"/>
          </p:cNvSpPr>
          <p:nvPr>
            <p:ph type="ftr" sz="quarter" idx="11"/>
          </p:nvPr>
        </p:nvSpPr>
        <p:spPr/>
        <p:txBody>
          <a:bodyPr/>
          <a:lstStyle>
            <a:extLst/>
          </a:lstStyle>
          <a:p>
            <a:endParaRPr lang="en-US"/>
          </a:p>
        </p:txBody>
      </p:sp>
      <p:sp>
        <p:nvSpPr>
          <p:cNvPr id="9" name="8 Marcador de número de diapositiva"/>
          <p:cNvSpPr>
            <a:spLocks noGrp="1"/>
          </p:cNvSpPr>
          <p:nvPr>
            <p:ph type="sldNum" sz="quarter" idx="12"/>
          </p:nvPr>
        </p:nvSpPr>
        <p:spPr/>
        <p:txBody>
          <a:bodyPr/>
          <a:lstStyle>
            <a:extLst/>
          </a:lstStyle>
          <a:p>
            <a:fld id="{FA22D49C-80FD-4114-8D12-66C9119B41B0}" type="slidenum">
              <a:rPr lang="en-US" smtClean="0"/>
              <a:pPr/>
              <a:t>‹Nº›</a:t>
            </a:fld>
            <a:endParaRPr lang="en-US"/>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1EA5457A-9BA2-41A4-B3E6-E53741526FC5}" type="datetimeFigureOut">
              <a:rPr lang="en-US" smtClean="0"/>
              <a:pPr/>
              <a:t>9/21/2023</a:t>
            </a:fld>
            <a:endParaRPr lang="en-US"/>
          </a:p>
        </p:txBody>
      </p:sp>
      <p:sp>
        <p:nvSpPr>
          <p:cNvPr id="4" name="3 Marcador de pie de página"/>
          <p:cNvSpPr>
            <a:spLocks noGrp="1"/>
          </p:cNvSpPr>
          <p:nvPr>
            <p:ph type="ftr" sz="quarter" idx="11"/>
          </p:nvPr>
        </p:nvSpPr>
        <p:spPr/>
        <p:txBody>
          <a:bodyPr/>
          <a:lstStyle>
            <a:extLst/>
          </a:lstStyle>
          <a:p>
            <a:endParaRPr lang="en-US"/>
          </a:p>
        </p:txBody>
      </p:sp>
      <p:sp>
        <p:nvSpPr>
          <p:cNvPr id="5" name="4 Marcador de número de diapositiva"/>
          <p:cNvSpPr>
            <a:spLocks noGrp="1"/>
          </p:cNvSpPr>
          <p:nvPr>
            <p:ph type="sldNum" sz="quarter" idx="12"/>
          </p:nvPr>
        </p:nvSpPr>
        <p:spPr/>
        <p:txBody>
          <a:bodyPr/>
          <a:lstStyle>
            <a:extLst/>
          </a:lstStyle>
          <a:p>
            <a:fld id="{FA22D49C-80FD-4114-8D12-66C9119B41B0}"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1EA5457A-9BA2-41A4-B3E6-E53741526FC5}" type="datetimeFigureOut">
              <a:rPr lang="en-US" smtClean="0"/>
              <a:pPr/>
              <a:t>9/21/2023</a:t>
            </a:fld>
            <a:endParaRPr lang="en-US"/>
          </a:p>
        </p:txBody>
      </p:sp>
      <p:sp>
        <p:nvSpPr>
          <p:cNvPr id="3" name="2 Marcador de pie de página"/>
          <p:cNvSpPr>
            <a:spLocks noGrp="1"/>
          </p:cNvSpPr>
          <p:nvPr>
            <p:ph type="ftr" sz="quarter" idx="11"/>
          </p:nvPr>
        </p:nvSpPr>
        <p:spPr/>
        <p:txBody>
          <a:bodyPr/>
          <a:lstStyle>
            <a:extLst/>
          </a:lstStyle>
          <a:p>
            <a:endParaRPr lang="en-US"/>
          </a:p>
        </p:txBody>
      </p:sp>
      <p:sp>
        <p:nvSpPr>
          <p:cNvPr id="4" name="3 Marcador de número de diapositiva"/>
          <p:cNvSpPr>
            <a:spLocks noGrp="1"/>
          </p:cNvSpPr>
          <p:nvPr>
            <p:ph type="sldNum" sz="quarter" idx="12"/>
          </p:nvPr>
        </p:nvSpPr>
        <p:spPr/>
        <p:txBody>
          <a:bodyPr/>
          <a:lstStyle>
            <a:extLst/>
          </a:lstStyle>
          <a:p>
            <a:fld id="{FA22D49C-80FD-4114-8D12-66C9119B41B0}"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EA5457A-9BA2-41A4-B3E6-E53741526FC5}" type="datetimeFigureOut">
              <a:rPr lang="en-US" smtClean="0"/>
              <a:pPr/>
              <a:t>9/21/2023</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FA22D49C-80FD-4114-8D12-66C9119B41B0}"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1EA5457A-9BA2-41A4-B3E6-E53741526FC5}" type="datetimeFigureOut">
              <a:rPr lang="en-US" smtClean="0"/>
              <a:pPr/>
              <a:t>9/21/2023</a:t>
            </a:fld>
            <a:endParaRPr lang="en-US"/>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n-US"/>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FA22D49C-80FD-4114-8D12-66C9119B41B0}"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EA5457A-9BA2-41A4-B3E6-E53741526FC5}" type="datetimeFigureOut">
              <a:rPr lang="en-US" smtClean="0"/>
              <a:pPr/>
              <a:t>9/21/2023</a:t>
            </a:fld>
            <a:endParaRPr lang="en-U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A22D49C-80FD-4114-8D12-66C9119B41B0}" type="slidenum">
              <a:rPr lang="en-US" smtClean="0"/>
              <a:pPr/>
              <a:t>‹Nº›</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endParaRPr lang="es-AR" dirty="0" smtClean="0"/>
          </a:p>
          <a:p>
            <a:endParaRPr lang="en-US" dirty="0"/>
          </a:p>
        </p:txBody>
      </p:sp>
      <p:pic>
        <p:nvPicPr>
          <p:cNvPr id="4" name="Picture 8" descr="GOTA EN CHARCO"/>
          <p:cNvPicPr>
            <a:picLocks noChangeAspect="1" noChangeArrowheads="1"/>
          </p:cNvPicPr>
          <p:nvPr/>
        </p:nvPicPr>
        <p:blipFill>
          <a:blip r:embed="rId2" cstate="print"/>
          <a:srcRect/>
          <a:stretch>
            <a:fillRect/>
          </a:stretch>
        </p:blipFill>
        <p:spPr bwMode="auto">
          <a:xfrm>
            <a:off x="0" y="9525"/>
            <a:ext cx="9144000" cy="6848475"/>
          </a:xfrm>
          <a:prstGeom prst="rect">
            <a:avLst/>
          </a:prstGeom>
          <a:noFill/>
          <a:ln w="9525">
            <a:noFill/>
            <a:miter lim="800000"/>
            <a:headEnd/>
            <a:tailEnd/>
          </a:ln>
        </p:spPr>
      </p:pic>
      <p:sp>
        <p:nvSpPr>
          <p:cNvPr id="5" name="4 CuadroTexto"/>
          <p:cNvSpPr txBox="1"/>
          <p:nvPr/>
        </p:nvSpPr>
        <p:spPr>
          <a:xfrm>
            <a:off x="467544" y="1628800"/>
            <a:ext cx="8280920" cy="600164"/>
          </a:xfrm>
          <a:prstGeom prst="rect">
            <a:avLst/>
          </a:prstGeom>
          <a:noFill/>
        </p:spPr>
        <p:txBody>
          <a:bodyPr wrap="square" rtlCol="0">
            <a:spAutoFit/>
          </a:bodyPr>
          <a:lstStyle/>
          <a:p>
            <a:pPr lvl="0"/>
            <a:r>
              <a:rPr lang="es-AR" sz="3300" dirty="0" smtClean="0">
                <a:latin typeface="Arial Black" pitchFamily="34" charset="0"/>
              </a:rPr>
              <a:t>Violencias</a:t>
            </a:r>
            <a:r>
              <a:rPr lang="es-AR" sz="3300" dirty="0">
                <a:latin typeface="Arial Black" pitchFamily="34" charset="0"/>
              </a:rPr>
              <a:t>: Prevención del </a:t>
            </a:r>
            <a:r>
              <a:rPr lang="es-AR" sz="3300" dirty="0" err="1" smtClean="0">
                <a:latin typeface="Arial Black" pitchFamily="34" charset="0"/>
              </a:rPr>
              <a:t>Bullying</a:t>
            </a:r>
            <a:endParaRPr lang="en-US" sz="3300" dirty="0">
              <a:latin typeface="Arial Black" pitchFamily="34" charset="0"/>
            </a:endParaRPr>
          </a:p>
        </p:txBody>
      </p:sp>
      <p:sp>
        <p:nvSpPr>
          <p:cNvPr id="6" name="5 Rectángulo"/>
          <p:cNvSpPr/>
          <p:nvPr/>
        </p:nvSpPr>
        <p:spPr>
          <a:xfrm>
            <a:off x="5652120" y="6165304"/>
            <a:ext cx="3245247" cy="461665"/>
          </a:xfrm>
          <a:prstGeom prst="rect">
            <a:avLst/>
          </a:prstGeom>
        </p:spPr>
        <p:txBody>
          <a:bodyPr wrap="none">
            <a:spAutoFit/>
          </a:bodyPr>
          <a:lstStyle/>
          <a:p>
            <a:pPr>
              <a:spcBef>
                <a:spcPct val="50000"/>
              </a:spcBef>
            </a:pPr>
            <a:r>
              <a:rPr lang="es-ES" sz="2400" dirty="0" smtClean="0">
                <a:latin typeface="Arial Black" pitchFamily="34" charset="0"/>
              </a:rPr>
              <a:t>CATAMARCA 2023</a:t>
            </a:r>
            <a:endParaRPr lang="es-ES" sz="2400" dirty="0">
              <a:latin typeface="Arial Black" pitchFamily="34" charset="0"/>
            </a:endParaRPr>
          </a:p>
        </p:txBody>
      </p:sp>
      <p:sp>
        <p:nvSpPr>
          <p:cNvPr id="7" name="6 CuadroTexto"/>
          <p:cNvSpPr txBox="1"/>
          <p:nvPr/>
        </p:nvSpPr>
        <p:spPr>
          <a:xfrm>
            <a:off x="2267744" y="2420888"/>
            <a:ext cx="4896544" cy="461665"/>
          </a:xfrm>
          <a:prstGeom prst="rect">
            <a:avLst/>
          </a:prstGeom>
          <a:noFill/>
        </p:spPr>
        <p:txBody>
          <a:bodyPr wrap="square" rtlCol="0">
            <a:spAutoFit/>
          </a:bodyPr>
          <a:lstStyle/>
          <a:p>
            <a:pPr algn="ctr"/>
            <a:r>
              <a:rPr lang="es-AR" sz="2400" i="1" smtClean="0">
                <a:latin typeface="Arial Black" pitchFamily="34" charset="0"/>
              </a:rPr>
              <a:t> </a:t>
            </a:r>
            <a:r>
              <a:rPr lang="es-AR" sz="2400" i="1" dirty="0" smtClean="0">
                <a:latin typeface="Arial Black" pitchFamily="34" charset="0"/>
              </a:rPr>
              <a:t>Psga. Analía E. Peralta</a:t>
            </a:r>
            <a:endParaRPr lang="en-US" sz="2400" i="1" dirty="0">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692696"/>
            <a:ext cx="2694035" cy="461665"/>
          </a:xfrm>
          <a:prstGeom prst="rect">
            <a:avLst/>
          </a:prstGeom>
          <a:ln w="38100">
            <a:solidFill>
              <a:schemeClr val="tx1"/>
            </a:solidFill>
          </a:ln>
        </p:spPr>
        <p:txBody>
          <a:bodyPr wrap="square">
            <a:spAutoFit/>
          </a:bodyPr>
          <a:lstStyle/>
          <a:p>
            <a:pPr algn="ctr"/>
            <a:r>
              <a:rPr lang="es-AR" sz="2400" b="1" dirty="0" smtClean="0">
                <a:latin typeface="Arial" pitchFamily="34" charset="0"/>
                <a:cs typeface="Arial" pitchFamily="34" charset="0"/>
              </a:rPr>
              <a:t>No es </a:t>
            </a:r>
            <a:r>
              <a:rPr lang="es-AR" sz="2400" b="1" dirty="0" err="1" smtClean="0">
                <a:latin typeface="Arial" pitchFamily="34" charset="0"/>
                <a:cs typeface="Arial" pitchFamily="34" charset="0"/>
              </a:rPr>
              <a:t>Bully</a:t>
            </a:r>
            <a:r>
              <a:rPr lang="es-AR" sz="2400" b="1" u="sng" dirty="0" err="1" smtClean="0">
                <a:latin typeface="Arial" pitchFamily="34" charset="0"/>
                <a:cs typeface="Arial" pitchFamily="34" charset="0"/>
              </a:rPr>
              <a:t>ing</a:t>
            </a:r>
            <a:endParaRPr lang="en-US" sz="2400" dirty="0" smtClean="0">
              <a:latin typeface="Arial" pitchFamily="34" charset="0"/>
              <a:cs typeface="Arial" pitchFamily="34" charset="0"/>
            </a:endParaRPr>
          </a:p>
        </p:txBody>
      </p:sp>
      <p:sp>
        <p:nvSpPr>
          <p:cNvPr id="3" name="2 CuadroTexto"/>
          <p:cNvSpPr txBox="1"/>
          <p:nvPr/>
        </p:nvSpPr>
        <p:spPr>
          <a:xfrm>
            <a:off x="395536" y="1340768"/>
            <a:ext cx="8352928" cy="1569660"/>
          </a:xfrm>
          <a:prstGeom prst="rect">
            <a:avLst/>
          </a:prstGeom>
          <a:noFill/>
          <a:ln w="28575">
            <a:solidFill>
              <a:schemeClr val="tx1"/>
            </a:solidFill>
          </a:ln>
        </p:spPr>
        <p:txBody>
          <a:bodyPr wrap="square" rtlCol="0">
            <a:spAutoFit/>
          </a:bodyPr>
          <a:lstStyle/>
          <a:p>
            <a:pPr lvl="0" algn="just"/>
            <a:r>
              <a:rPr lang="es-AR" sz="2400" dirty="0" smtClean="0">
                <a:latin typeface="Arial" pitchFamily="34" charset="0"/>
                <a:cs typeface="Arial" pitchFamily="34" charset="0"/>
              </a:rPr>
              <a:t>No ser amigo de alguien; no querer pasar tiempo con alguien; Bromas, malas palabras, juegos bruscos o peleas esporádicas que se dan entre compañeros y compañeras en la escuela.</a:t>
            </a:r>
            <a:endParaRPr lang="en-US" sz="2400" dirty="0" smtClean="0">
              <a:latin typeface="Arial" pitchFamily="34" charset="0"/>
              <a:cs typeface="Arial" pitchFamily="34" charset="0"/>
            </a:endParaRPr>
          </a:p>
        </p:txBody>
      </p:sp>
      <p:sp>
        <p:nvSpPr>
          <p:cNvPr id="4" name="3 Rectángulo"/>
          <p:cNvSpPr/>
          <p:nvPr/>
        </p:nvSpPr>
        <p:spPr>
          <a:xfrm>
            <a:off x="1763688" y="3573016"/>
            <a:ext cx="5544616" cy="461665"/>
          </a:xfrm>
          <a:prstGeom prst="rect">
            <a:avLst/>
          </a:prstGeom>
          <a:ln w="38100">
            <a:solidFill>
              <a:schemeClr val="accent2"/>
            </a:solidFill>
          </a:ln>
        </p:spPr>
        <p:txBody>
          <a:bodyPr wrap="square">
            <a:spAutoFit/>
          </a:bodyPr>
          <a:lstStyle/>
          <a:p>
            <a:pPr algn="ctr"/>
            <a:r>
              <a:rPr lang="es-AR" sz="2400" b="1" u="sng" dirty="0" smtClean="0">
                <a:latin typeface="Arial" pitchFamily="34" charset="0"/>
                <a:cs typeface="Arial" pitchFamily="34" charset="0"/>
              </a:rPr>
              <a:t>CYBERACOSO  O  CIBERBULLYING</a:t>
            </a:r>
            <a:endParaRPr lang="en-US" sz="2400" dirty="0" smtClean="0">
              <a:latin typeface="Arial" pitchFamily="34" charset="0"/>
              <a:cs typeface="Arial" pitchFamily="34" charset="0"/>
            </a:endParaRPr>
          </a:p>
        </p:txBody>
      </p:sp>
      <p:sp>
        <p:nvSpPr>
          <p:cNvPr id="6" name="5 CuadroTexto"/>
          <p:cNvSpPr txBox="1"/>
          <p:nvPr/>
        </p:nvSpPr>
        <p:spPr>
          <a:xfrm>
            <a:off x="395536" y="4293096"/>
            <a:ext cx="8352928" cy="1938992"/>
          </a:xfrm>
          <a:prstGeom prst="rect">
            <a:avLst/>
          </a:prstGeom>
          <a:noFill/>
          <a:ln w="38100">
            <a:solidFill>
              <a:schemeClr val="accent2"/>
            </a:solidFill>
          </a:ln>
        </p:spPr>
        <p:txBody>
          <a:bodyPr wrap="square" rtlCol="0">
            <a:spAutoFit/>
          </a:bodyPr>
          <a:lstStyle/>
          <a:p>
            <a:pPr lvl="0" algn="just"/>
            <a:r>
              <a:rPr lang="es-AR" sz="2400" b="1" dirty="0" smtClean="0">
                <a:latin typeface="Arial" pitchFamily="34" charset="0"/>
                <a:cs typeface="Arial" pitchFamily="34" charset="0"/>
              </a:rPr>
              <a:t>Consiste en grabar la agresión y difundirla mediante el teléfono celular o internet, o se utilizan estos medios para acosar a la víctima fuera del recinto escolar, difamarla, exhibir su vida privada, y/o el secuestro de cuentas y de material personal.</a:t>
            </a:r>
            <a:endParaRPr lang="en-US" sz="2400" b="1"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edge">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edge">
                                      <p:cBhvr>
                                        <p:cTn id="2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980728"/>
            <a:ext cx="8064896" cy="1200329"/>
          </a:xfrm>
          <a:prstGeom prst="rect">
            <a:avLst/>
          </a:prstGeom>
        </p:spPr>
        <p:txBody>
          <a:bodyPr wrap="square">
            <a:spAutoFit/>
          </a:bodyPr>
          <a:lstStyle/>
          <a:p>
            <a:pPr lvl="0">
              <a:buFont typeface="Arial" pitchFamily="34" charset="0"/>
              <a:buChar char="•"/>
            </a:pPr>
            <a:r>
              <a:rPr lang="es-AR" sz="2400" b="1" dirty="0" smtClean="0">
                <a:solidFill>
                  <a:srgbClr val="C00000"/>
                </a:solidFill>
                <a:latin typeface="Arial Black" pitchFamily="34" charset="0"/>
                <a:cs typeface="Arial" pitchFamily="34" charset="0"/>
              </a:rPr>
              <a:t> La/s Víctima/s</a:t>
            </a:r>
            <a:endParaRPr lang="en-US" sz="2400" b="1" dirty="0" smtClean="0">
              <a:solidFill>
                <a:srgbClr val="C00000"/>
              </a:solidFill>
              <a:latin typeface="Arial Black" pitchFamily="34" charset="0"/>
              <a:cs typeface="Arial" pitchFamily="34" charset="0"/>
            </a:endParaRPr>
          </a:p>
          <a:p>
            <a:pPr lvl="0">
              <a:buFont typeface="Arial" pitchFamily="34" charset="0"/>
              <a:buChar char="•"/>
            </a:pPr>
            <a:r>
              <a:rPr lang="en-US" sz="2400" b="1" dirty="0" smtClean="0">
                <a:solidFill>
                  <a:srgbClr val="C00000"/>
                </a:solidFill>
                <a:latin typeface="Arial Black" pitchFamily="34" charset="0"/>
                <a:cs typeface="Arial" pitchFamily="34" charset="0"/>
              </a:rPr>
              <a:t> </a:t>
            </a:r>
            <a:r>
              <a:rPr lang="es-AR" sz="2400" b="1" dirty="0" smtClean="0">
                <a:solidFill>
                  <a:srgbClr val="C00000"/>
                </a:solidFill>
                <a:latin typeface="Arial Black" pitchFamily="34" charset="0"/>
                <a:cs typeface="Arial" pitchFamily="34" charset="0"/>
              </a:rPr>
              <a:t>El/los Agresores</a:t>
            </a:r>
            <a:endParaRPr lang="en-US" sz="2400" b="1" dirty="0" smtClean="0">
              <a:solidFill>
                <a:srgbClr val="C00000"/>
              </a:solidFill>
              <a:latin typeface="Arial Black" pitchFamily="34" charset="0"/>
              <a:cs typeface="Arial" pitchFamily="34" charset="0"/>
            </a:endParaRPr>
          </a:p>
          <a:p>
            <a:pPr lvl="0">
              <a:buFont typeface="Arial" pitchFamily="34" charset="0"/>
              <a:buChar char="•"/>
            </a:pPr>
            <a:r>
              <a:rPr lang="en-US" sz="2400" b="1" dirty="0" smtClean="0">
                <a:solidFill>
                  <a:srgbClr val="C00000"/>
                </a:solidFill>
                <a:latin typeface="Arial Black" pitchFamily="34" charset="0"/>
                <a:cs typeface="Arial" pitchFamily="34" charset="0"/>
              </a:rPr>
              <a:t> </a:t>
            </a:r>
            <a:r>
              <a:rPr lang="es-AR" sz="2400" b="1" dirty="0" smtClean="0">
                <a:solidFill>
                  <a:srgbClr val="C00000"/>
                </a:solidFill>
                <a:latin typeface="Arial Black" pitchFamily="34" charset="0"/>
                <a:cs typeface="Arial" pitchFamily="34" charset="0"/>
              </a:rPr>
              <a:t>Los Observadores o Espectadores o Público</a:t>
            </a:r>
            <a:endParaRPr lang="en-US" sz="2400" b="1" dirty="0" smtClean="0">
              <a:solidFill>
                <a:srgbClr val="C00000"/>
              </a:solidFill>
              <a:latin typeface="Arial Black" pitchFamily="34" charset="0"/>
              <a:cs typeface="Arial" pitchFamily="34" charset="0"/>
            </a:endParaRPr>
          </a:p>
        </p:txBody>
      </p:sp>
      <p:sp>
        <p:nvSpPr>
          <p:cNvPr id="4" name="3 CuadroTexto"/>
          <p:cNvSpPr txBox="1"/>
          <p:nvPr/>
        </p:nvSpPr>
        <p:spPr>
          <a:xfrm>
            <a:off x="323528" y="404664"/>
            <a:ext cx="8424936" cy="461665"/>
          </a:xfrm>
          <a:prstGeom prst="rect">
            <a:avLst/>
          </a:prstGeom>
          <a:noFill/>
        </p:spPr>
        <p:txBody>
          <a:bodyPr wrap="square" rtlCol="0">
            <a:spAutoFit/>
          </a:bodyPr>
          <a:lstStyle/>
          <a:p>
            <a:pPr algn="ctr"/>
            <a:r>
              <a:rPr lang="es-AR" sz="2300" b="1" dirty="0" smtClean="0">
                <a:latin typeface="Arial" pitchFamily="34" charset="0"/>
                <a:cs typeface="Arial" pitchFamily="34" charset="0"/>
              </a:rPr>
              <a:t> </a:t>
            </a:r>
            <a:r>
              <a:rPr lang="es-AR" sz="2400" b="1" dirty="0" smtClean="0">
                <a:latin typeface="Arial" pitchFamily="34" charset="0"/>
                <a:cs typeface="Arial" pitchFamily="34" charset="0"/>
              </a:rPr>
              <a:t>¿Quiénes son los actores que participan en el </a:t>
            </a:r>
            <a:r>
              <a:rPr lang="es-AR" sz="2400" b="1" dirty="0" err="1" smtClean="0">
                <a:latin typeface="Arial" pitchFamily="34" charset="0"/>
                <a:cs typeface="Arial" pitchFamily="34" charset="0"/>
              </a:rPr>
              <a:t>Bullying</a:t>
            </a:r>
            <a:r>
              <a:rPr lang="es-AR" sz="2400" b="1" dirty="0" smtClean="0">
                <a:latin typeface="Arial" pitchFamily="34" charset="0"/>
                <a:cs typeface="Arial" pitchFamily="34" charset="0"/>
              </a:rPr>
              <a:t>?</a:t>
            </a:r>
            <a:endParaRPr lang="en-US" sz="2400" dirty="0" smtClean="0">
              <a:latin typeface="Arial" pitchFamily="34" charset="0"/>
              <a:cs typeface="Arial" pitchFamily="34" charset="0"/>
            </a:endParaRPr>
          </a:p>
        </p:txBody>
      </p:sp>
      <p:sp>
        <p:nvSpPr>
          <p:cNvPr id="5" name="4 CuadroTexto"/>
          <p:cNvSpPr txBox="1"/>
          <p:nvPr/>
        </p:nvSpPr>
        <p:spPr>
          <a:xfrm>
            <a:off x="323528" y="2333685"/>
            <a:ext cx="8496944" cy="4524315"/>
          </a:xfrm>
          <a:prstGeom prst="rect">
            <a:avLst/>
          </a:prstGeom>
          <a:noFill/>
          <a:ln>
            <a:solidFill>
              <a:schemeClr val="accent2"/>
            </a:solidFill>
          </a:ln>
        </p:spPr>
        <p:txBody>
          <a:bodyPr wrap="square" rtlCol="0">
            <a:spAutoFit/>
          </a:bodyPr>
          <a:lstStyle/>
          <a:p>
            <a:pPr algn="just" fontAlgn="base"/>
            <a:r>
              <a:rPr lang="es-AR" sz="2400" dirty="0" smtClean="0">
                <a:latin typeface="Arial" pitchFamily="34" charset="0"/>
                <a:cs typeface="Arial" pitchFamily="34" charset="0"/>
              </a:rPr>
              <a:t>El acoso escolar o </a:t>
            </a:r>
            <a:r>
              <a:rPr lang="es-AR" sz="2400" dirty="0" err="1" smtClean="0">
                <a:latin typeface="Arial" pitchFamily="34" charset="0"/>
                <a:cs typeface="Arial" pitchFamily="34" charset="0"/>
              </a:rPr>
              <a:t>bullying</a:t>
            </a:r>
            <a:r>
              <a:rPr lang="es-AR" sz="2400" dirty="0" smtClean="0">
                <a:latin typeface="Arial" pitchFamily="34" charset="0"/>
                <a:cs typeface="Arial" pitchFamily="34" charset="0"/>
              </a:rPr>
              <a:t> se da siempre en un contexto grupal. Es un fenómeno social, donde cada actor cumple un rol. El denominado “círculo del </a:t>
            </a:r>
            <a:r>
              <a:rPr lang="es-AR" sz="2400" dirty="0" err="1" smtClean="0">
                <a:latin typeface="Arial" pitchFamily="34" charset="0"/>
                <a:cs typeface="Arial" pitchFamily="34" charset="0"/>
              </a:rPr>
              <a:t>bullying</a:t>
            </a:r>
            <a:r>
              <a:rPr lang="es-AR" sz="2400" dirty="0" smtClean="0">
                <a:latin typeface="Arial" pitchFamily="34" charset="0"/>
                <a:cs typeface="Arial" pitchFamily="34" charset="0"/>
              </a:rPr>
              <a:t>” (que va desde el agresor hasta el alumno víctima, pasando por el grupo de seguidores y los espectadores más o menos pasivos) materializa los modelos de interacción social internalizados: la asunción de roles y de posicionamientos; utiliza la fuerza para la resolución de los conflictos, hay ausencia de estrategias no violentas; la existencia de creencias y modelos que justifican el maltrato; fallas en el desarrollo de las habilidades sociales (falta de empatía, indiferencia) y de comunicación </a:t>
            </a:r>
            <a:r>
              <a:rPr lang="es-AR" sz="2300" dirty="0" smtClean="0">
                <a:latin typeface="Arial" pitchFamily="34" charset="0"/>
                <a:cs typeface="Arial" pitchFamily="34" charset="0"/>
              </a:rPr>
              <a:t>bá</a:t>
            </a:r>
            <a:r>
              <a:rPr lang="es-AR" sz="2400" dirty="0" smtClean="0">
                <a:latin typeface="Arial" pitchFamily="34" charset="0"/>
                <a:cs typeface="Arial" pitchFamily="34" charset="0"/>
              </a:rPr>
              <a:t>sica.</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1"/>
                                          </p:val>
                                        </p:tav>
                                        <p:tav tm="100000">
                                          <p:val>
                                            <p:strVal val="#ppt_x"/>
                                          </p:val>
                                        </p:tav>
                                      </p:tavLst>
                                    </p:anim>
                                    <p:anim calcmode="lin" valueType="num">
                                      <p:cBhvr>
                                        <p:cTn id="15"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edge">
                                      <p:cBhvr>
                                        <p:cTn id="2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339752" y="476672"/>
            <a:ext cx="4392488" cy="461665"/>
          </a:xfrm>
          <a:prstGeom prst="rect">
            <a:avLst/>
          </a:prstGeom>
        </p:spPr>
        <p:txBody>
          <a:bodyPr wrap="square">
            <a:spAutoFit/>
          </a:bodyPr>
          <a:lstStyle/>
          <a:p>
            <a:pPr algn="ctr"/>
            <a:r>
              <a:rPr lang="es-AR" sz="2400" b="1" dirty="0" smtClean="0">
                <a:latin typeface="Arial" pitchFamily="34" charset="0"/>
                <a:cs typeface="Arial" pitchFamily="34" charset="0"/>
              </a:rPr>
              <a:t>¿Qué es la Danza Circular?</a:t>
            </a:r>
            <a:endParaRPr lang="en-US" sz="2400" dirty="0" smtClean="0">
              <a:latin typeface="Arial" pitchFamily="34" charset="0"/>
              <a:cs typeface="Arial" pitchFamily="34" charset="0"/>
            </a:endParaRPr>
          </a:p>
        </p:txBody>
      </p:sp>
      <p:sp>
        <p:nvSpPr>
          <p:cNvPr id="5" name="4 CuadroTexto"/>
          <p:cNvSpPr txBox="1"/>
          <p:nvPr/>
        </p:nvSpPr>
        <p:spPr>
          <a:xfrm>
            <a:off x="251520" y="1052736"/>
            <a:ext cx="8568952" cy="5632311"/>
          </a:xfrm>
          <a:prstGeom prst="rect">
            <a:avLst/>
          </a:prstGeom>
          <a:noFill/>
          <a:ln w="38100">
            <a:solidFill>
              <a:srgbClr val="C00000"/>
            </a:solidFill>
          </a:ln>
        </p:spPr>
        <p:txBody>
          <a:bodyPr wrap="square" rtlCol="0">
            <a:spAutoFit/>
          </a:bodyPr>
          <a:lstStyle/>
          <a:p>
            <a:pPr algn="just"/>
            <a:r>
              <a:rPr lang="es-AR" sz="2400" dirty="0" smtClean="0">
                <a:latin typeface="Arial" pitchFamily="34" charset="0"/>
                <a:cs typeface="Arial" pitchFamily="34" charset="0"/>
              </a:rPr>
              <a:t>El </a:t>
            </a:r>
            <a:r>
              <a:rPr lang="es-AR" sz="2400" dirty="0" err="1" smtClean="0">
                <a:latin typeface="Arial" pitchFamily="34" charset="0"/>
                <a:cs typeface="Arial" pitchFamily="34" charset="0"/>
              </a:rPr>
              <a:t>bullying</a:t>
            </a:r>
            <a:r>
              <a:rPr lang="es-AR" sz="2400" dirty="0" smtClean="0">
                <a:latin typeface="Arial" pitchFamily="34" charset="0"/>
                <a:cs typeface="Arial" pitchFamily="34" charset="0"/>
              </a:rPr>
              <a:t> es una danza circular, que se fortalece cuanto más se solidariza el grupo con el </a:t>
            </a:r>
            <a:r>
              <a:rPr lang="es-AR" sz="2400" dirty="0" err="1" smtClean="0">
                <a:latin typeface="Arial" pitchFamily="34" charset="0"/>
                <a:cs typeface="Arial" pitchFamily="34" charset="0"/>
              </a:rPr>
              <a:t>bully</a:t>
            </a:r>
            <a:r>
              <a:rPr lang="es-AR" sz="2400" dirty="0" smtClean="0">
                <a:latin typeface="Arial" pitchFamily="34" charset="0"/>
                <a:cs typeface="Arial" pitchFamily="34" charset="0"/>
              </a:rPr>
              <a:t>. Mientras el poder va pasando de unos a otros (unas veces está en el </a:t>
            </a:r>
            <a:r>
              <a:rPr lang="es-AR" sz="2400" dirty="0" err="1" smtClean="0">
                <a:latin typeface="Arial" pitchFamily="34" charset="0"/>
                <a:cs typeface="Arial" pitchFamily="34" charset="0"/>
              </a:rPr>
              <a:t>bully</a:t>
            </a:r>
            <a:r>
              <a:rPr lang="es-AR" sz="2400" dirty="0" smtClean="0">
                <a:latin typeface="Arial" pitchFamily="34" charset="0"/>
                <a:cs typeface="Arial" pitchFamily="34" charset="0"/>
              </a:rPr>
              <a:t>, otras en el grupo y otras en la víctima), todos son dañados. También los padres y los profesores. Después de entrevistar a un gran número de niños y jóvenes que habían tenido experiencias de intimidación por parte de un compañero, o que ellos mismos habían intimidado a otros, no sorprende cómo un </a:t>
            </a:r>
            <a:r>
              <a:rPr lang="es-AR" sz="2400" dirty="0" err="1" smtClean="0">
                <a:latin typeface="Arial" pitchFamily="34" charset="0"/>
                <a:cs typeface="Arial" pitchFamily="34" charset="0"/>
              </a:rPr>
              <a:t>bully</a:t>
            </a:r>
            <a:r>
              <a:rPr lang="es-AR" sz="2400" dirty="0" smtClean="0">
                <a:latin typeface="Arial" pitchFamily="34" charset="0"/>
                <a:cs typeface="Arial" pitchFamily="34" charset="0"/>
              </a:rPr>
              <a:t> podía acabar convirtiéndose en víctima del grupo, cómo una victima de pronto se convertía en verdugo, o cómo era ella la que por momentos controlaba al grupo desde su posición de inferioridad, actuando incluso a veces de un modo provocador. Por esa razón, y porque se trata de un problema complejo y multifactorial, hablar de </a:t>
            </a:r>
            <a:r>
              <a:rPr lang="es-AR" sz="2400" dirty="0" err="1" smtClean="0">
                <a:latin typeface="Arial" pitchFamily="34" charset="0"/>
                <a:cs typeface="Arial" pitchFamily="34" charset="0"/>
              </a:rPr>
              <a:t>bullying</a:t>
            </a:r>
            <a:r>
              <a:rPr lang="es-AR" sz="2400" dirty="0" smtClean="0">
                <a:latin typeface="Arial" pitchFamily="34" charset="0"/>
                <a:cs typeface="Arial" pitchFamily="34" charset="0"/>
              </a:rPr>
              <a:t> como si se tratara de disciplina no es acertado.​</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edge">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411760" y="260648"/>
            <a:ext cx="4176464" cy="461665"/>
          </a:xfrm>
          <a:prstGeom prst="rect">
            <a:avLst/>
          </a:prstGeom>
          <a:noFill/>
          <a:ln w="57150">
            <a:solidFill>
              <a:schemeClr val="accent2"/>
            </a:solidFill>
          </a:ln>
        </p:spPr>
        <p:txBody>
          <a:bodyPr wrap="square" rtlCol="0">
            <a:spAutoFit/>
          </a:bodyPr>
          <a:lstStyle/>
          <a:p>
            <a:pPr algn="ctr"/>
            <a:r>
              <a:rPr lang="es-AR" sz="2400" dirty="0" smtClean="0">
                <a:latin typeface="Arial" pitchFamily="34" charset="0"/>
                <a:cs typeface="Arial" pitchFamily="34" charset="0"/>
              </a:rPr>
              <a:t>Consecuencias del </a:t>
            </a:r>
            <a:r>
              <a:rPr lang="es-AR" sz="2400" dirty="0" err="1" smtClean="0">
                <a:latin typeface="Arial" pitchFamily="34" charset="0"/>
                <a:cs typeface="Arial" pitchFamily="34" charset="0"/>
              </a:rPr>
              <a:t>Bullying</a:t>
            </a:r>
            <a:r>
              <a:rPr lang="es-AR" sz="2400" dirty="0" smtClean="0">
                <a:latin typeface="Arial" pitchFamily="34" charset="0"/>
                <a:cs typeface="Arial" pitchFamily="34" charset="0"/>
              </a:rPr>
              <a:t> </a:t>
            </a:r>
            <a:endParaRPr lang="en-US" sz="2400" dirty="0">
              <a:latin typeface="Arial" pitchFamily="34" charset="0"/>
              <a:cs typeface="Arial" pitchFamily="34" charset="0"/>
            </a:endParaRPr>
          </a:p>
        </p:txBody>
      </p:sp>
      <p:sp>
        <p:nvSpPr>
          <p:cNvPr id="3" name="2 CuadroTexto"/>
          <p:cNvSpPr txBox="1"/>
          <p:nvPr/>
        </p:nvSpPr>
        <p:spPr>
          <a:xfrm>
            <a:off x="611560" y="908720"/>
            <a:ext cx="2376264" cy="461665"/>
          </a:xfrm>
          <a:prstGeom prst="rect">
            <a:avLst/>
          </a:prstGeom>
          <a:noFill/>
          <a:ln w="28575">
            <a:solidFill>
              <a:schemeClr val="accent2"/>
            </a:solidFill>
          </a:ln>
        </p:spPr>
        <p:txBody>
          <a:bodyPr wrap="square" rtlCol="0">
            <a:spAutoFit/>
          </a:bodyPr>
          <a:lstStyle/>
          <a:p>
            <a:r>
              <a:rPr lang="es-AR" sz="2400" dirty="0" smtClean="0">
                <a:latin typeface="Arial" pitchFamily="34" charset="0"/>
                <a:cs typeface="Arial" pitchFamily="34" charset="0"/>
              </a:rPr>
              <a:t>Para la Víctima: </a:t>
            </a:r>
            <a:endParaRPr lang="en-US" sz="2400" dirty="0">
              <a:latin typeface="Arial" pitchFamily="34" charset="0"/>
              <a:cs typeface="Arial" pitchFamily="34" charset="0"/>
            </a:endParaRPr>
          </a:p>
        </p:txBody>
      </p:sp>
      <p:sp>
        <p:nvSpPr>
          <p:cNvPr id="4" name="3 Rectángulo"/>
          <p:cNvSpPr/>
          <p:nvPr/>
        </p:nvSpPr>
        <p:spPr>
          <a:xfrm>
            <a:off x="611560" y="2708920"/>
            <a:ext cx="2376264" cy="461665"/>
          </a:xfrm>
          <a:prstGeom prst="rect">
            <a:avLst/>
          </a:prstGeom>
          <a:ln w="28575">
            <a:solidFill>
              <a:schemeClr val="accent2"/>
            </a:solidFill>
          </a:ln>
        </p:spPr>
        <p:txBody>
          <a:bodyPr wrap="square">
            <a:spAutoFit/>
          </a:bodyPr>
          <a:lstStyle/>
          <a:p>
            <a:r>
              <a:rPr lang="es-AR" sz="2400" dirty="0" smtClean="0">
                <a:latin typeface="Arial" pitchFamily="34" charset="0"/>
                <a:cs typeface="Arial" pitchFamily="34" charset="0"/>
              </a:rPr>
              <a:t>Para el Agresor: </a:t>
            </a:r>
            <a:endParaRPr lang="en-US" sz="2400" dirty="0" smtClean="0">
              <a:latin typeface="Arial" pitchFamily="34" charset="0"/>
              <a:cs typeface="Arial" pitchFamily="34" charset="0"/>
            </a:endParaRPr>
          </a:p>
        </p:txBody>
      </p:sp>
      <p:sp>
        <p:nvSpPr>
          <p:cNvPr id="5" name="4 Rectángulo"/>
          <p:cNvSpPr/>
          <p:nvPr/>
        </p:nvSpPr>
        <p:spPr>
          <a:xfrm>
            <a:off x="611560" y="4941168"/>
            <a:ext cx="3456384" cy="461665"/>
          </a:xfrm>
          <a:prstGeom prst="rect">
            <a:avLst/>
          </a:prstGeom>
          <a:ln w="28575">
            <a:solidFill>
              <a:schemeClr val="accent2"/>
            </a:solidFill>
          </a:ln>
        </p:spPr>
        <p:txBody>
          <a:bodyPr wrap="square">
            <a:spAutoFit/>
          </a:bodyPr>
          <a:lstStyle/>
          <a:p>
            <a:r>
              <a:rPr lang="es-AR" sz="2400" dirty="0" smtClean="0">
                <a:latin typeface="Arial" pitchFamily="34" charset="0"/>
                <a:cs typeface="Arial" pitchFamily="34" charset="0"/>
              </a:rPr>
              <a:t>Para los Observadores: </a:t>
            </a:r>
            <a:endParaRPr lang="en-US" sz="2400" dirty="0" smtClean="0">
              <a:latin typeface="Arial" pitchFamily="34" charset="0"/>
              <a:cs typeface="Arial" pitchFamily="34" charset="0"/>
            </a:endParaRPr>
          </a:p>
        </p:txBody>
      </p:sp>
      <p:sp>
        <p:nvSpPr>
          <p:cNvPr id="6" name="5 CuadroTexto"/>
          <p:cNvSpPr txBox="1"/>
          <p:nvPr/>
        </p:nvSpPr>
        <p:spPr>
          <a:xfrm>
            <a:off x="323528" y="1412776"/>
            <a:ext cx="8568952" cy="1107996"/>
          </a:xfrm>
          <a:prstGeom prst="rect">
            <a:avLst/>
          </a:prstGeom>
          <a:noFill/>
          <a:ln w="28575">
            <a:solidFill>
              <a:schemeClr val="accent2"/>
            </a:solidFill>
          </a:ln>
        </p:spPr>
        <p:txBody>
          <a:bodyPr wrap="square" rtlCol="0">
            <a:spAutoFit/>
          </a:bodyPr>
          <a:lstStyle/>
          <a:p>
            <a:pPr algn="just"/>
            <a:r>
              <a:rPr lang="es-AR" sz="2200" dirty="0" smtClean="0">
                <a:latin typeface="Arial" pitchFamily="34" charset="0"/>
                <a:cs typeface="Arial" pitchFamily="34" charset="0"/>
              </a:rPr>
              <a:t>Fracaso escolar. Abandono temprano de los estudios.  Trauma psicológico. Riesgo físico. Ansiedad. Problemas en el desarrollo de la personalidad.  Aislamiento.  Depresión.  Homicidio. Suicidio. Etc.</a:t>
            </a:r>
            <a:endParaRPr lang="en-US" sz="2200" dirty="0">
              <a:latin typeface="Arial" pitchFamily="34" charset="0"/>
              <a:cs typeface="Arial" pitchFamily="34" charset="0"/>
            </a:endParaRPr>
          </a:p>
        </p:txBody>
      </p:sp>
      <p:sp>
        <p:nvSpPr>
          <p:cNvPr id="7" name="6 CuadroTexto"/>
          <p:cNvSpPr txBox="1"/>
          <p:nvPr/>
        </p:nvSpPr>
        <p:spPr>
          <a:xfrm>
            <a:off x="323528" y="3212976"/>
            <a:ext cx="8568952" cy="1446550"/>
          </a:xfrm>
          <a:prstGeom prst="rect">
            <a:avLst/>
          </a:prstGeom>
          <a:noFill/>
          <a:ln w="28575">
            <a:solidFill>
              <a:schemeClr val="accent2"/>
            </a:solidFill>
          </a:ln>
        </p:spPr>
        <p:txBody>
          <a:bodyPr wrap="square" rtlCol="0">
            <a:spAutoFit/>
          </a:bodyPr>
          <a:lstStyle/>
          <a:p>
            <a:pPr algn="just"/>
            <a:r>
              <a:rPr lang="es-AR" sz="2200" dirty="0" smtClean="0">
                <a:latin typeface="Arial" pitchFamily="34" charset="0"/>
                <a:cs typeface="Arial" pitchFamily="34" charset="0"/>
              </a:rPr>
              <a:t>Sobrevaloración de la fuerza y la agresión considerada como socialmente aceptable. Aprendizaje del uso de la agresión para conseguir el poder.  Desarrollo de  una conducta antisocial y trastornos </a:t>
            </a:r>
            <a:r>
              <a:rPr lang="es-AR" sz="2200" dirty="0" err="1" smtClean="0">
                <a:latin typeface="Arial" pitchFamily="34" charset="0"/>
                <a:cs typeface="Arial" pitchFamily="34" charset="0"/>
              </a:rPr>
              <a:t>disociales</a:t>
            </a:r>
            <a:r>
              <a:rPr lang="es-AR" sz="2200" dirty="0" smtClean="0">
                <a:latin typeface="Arial" pitchFamily="34" charset="0"/>
                <a:cs typeface="Arial" pitchFamily="34" charset="0"/>
              </a:rPr>
              <a:t>. </a:t>
            </a:r>
            <a:endParaRPr lang="en-US" sz="2200" dirty="0">
              <a:latin typeface="Arial" pitchFamily="34" charset="0"/>
              <a:cs typeface="Arial" pitchFamily="34" charset="0"/>
            </a:endParaRPr>
          </a:p>
        </p:txBody>
      </p:sp>
      <p:sp>
        <p:nvSpPr>
          <p:cNvPr id="8" name="7 CuadroTexto"/>
          <p:cNvSpPr txBox="1"/>
          <p:nvPr/>
        </p:nvSpPr>
        <p:spPr>
          <a:xfrm>
            <a:off x="323528" y="5411450"/>
            <a:ext cx="8496944" cy="1446550"/>
          </a:xfrm>
          <a:prstGeom prst="rect">
            <a:avLst/>
          </a:prstGeom>
          <a:noFill/>
          <a:ln w="28575">
            <a:solidFill>
              <a:schemeClr val="accent2"/>
            </a:solidFill>
          </a:ln>
        </p:spPr>
        <p:txBody>
          <a:bodyPr wrap="square" rtlCol="0">
            <a:spAutoFit/>
          </a:bodyPr>
          <a:lstStyle/>
          <a:p>
            <a:pPr algn="just"/>
            <a:r>
              <a:rPr lang="es-AR" sz="2200" dirty="0" smtClean="0">
                <a:latin typeface="Arial" pitchFamily="34" charset="0"/>
                <a:cs typeface="Arial" pitchFamily="34" charset="0"/>
              </a:rPr>
              <a:t>Tolerancia o actitud pasiva o complaciente ante la injusticia . Naturalizar: el Miedo, la Sumisión, </a:t>
            </a:r>
            <a:r>
              <a:rPr lang="es-AR" sz="2200" dirty="0" err="1" smtClean="0">
                <a:latin typeface="Arial" pitchFamily="34" charset="0"/>
                <a:cs typeface="Arial" pitchFamily="34" charset="0"/>
              </a:rPr>
              <a:t>laFalta</a:t>
            </a:r>
            <a:r>
              <a:rPr lang="es-AR" sz="2200" dirty="0" smtClean="0">
                <a:latin typeface="Arial" pitchFamily="34" charset="0"/>
                <a:cs typeface="Arial" pitchFamily="34" charset="0"/>
              </a:rPr>
              <a:t> de empatía. Interiorización de conductas antisociales y delictivas para conseguir deseos. -Sentimientos de culpabilidad. </a:t>
            </a:r>
            <a:endParaRPr lang="en-US" sz="22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to="" calcmode="lin" valueType="num">
                                      <p:cBhvr>
                                        <p:cTn id="13" dur="1" fill="hold"/>
                                        <p:tgtEl>
                                          <p:spTgt spid="3"/>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edge">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to="" calcmode="lin" valueType="num">
                                      <p:cBhvr>
                                        <p:cTn id="23" dur="1" fill="hold"/>
                                        <p:tgtEl>
                                          <p:spTgt spid="4"/>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0"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edge">
                                      <p:cBhvr>
                                        <p:cTn id="28" dur="2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to="" calcmode="lin" valueType="num">
                                      <p:cBhvr>
                                        <p:cTn id="33" dur="1" fill="hold"/>
                                        <p:tgtEl>
                                          <p:spTgt spid="5"/>
                                        </p:tgtEl>
                                        <p:attrNameLst>
                                          <p:attrName/>
                                        </p:attrNameLst>
                                      </p:cBhvr>
                                    </p:anim>
                                  </p:childTnLst>
                                </p:cTn>
                              </p:par>
                            </p:childTnLst>
                          </p:cTn>
                        </p:par>
                      </p:childTnLst>
                    </p:cTn>
                  </p:par>
                  <p:par>
                    <p:cTn id="34" fill="hold">
                      <p:stCondLst>
                        <p:cond delay="indefinite"/>
                      </p:stCondLst>
                      <p:childTnLst>
                        <p:par>
                          <p:cTn id="35" fill="hold">
                            <p:stCondLst>
                              <p:cond delay="0"/>
                            </p:stCondLst>
                            <p:childTnLst>
                              <p:par>
                                <p:cTn id="36" presetID="20"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edge">
                                      <p:cBhvr>
                                        <p:cTn id="3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403648" y="836712"/>
            <a:ext cx="6696744" cy="954107"/>
          </a:xfrm>
          <a:prstGeom prst="rect">
            <a:avLst/>
          </a:prstGeom>
          <a:noFill/>
          <a:ln w="57150">
            <a:solidFill>
              <a:srgbClr val="92D050"/>
            </a:solidFill>
          </a:ln>
        </p:spPr>
        <p:txBody>
          <a:bodyPr wrap="square" rtlCol="0">
            <a:spAutoFit/>
          </a:bodyPr>
          <a:lstStyle/>
          <a:p>
            <a:pPr algn="ctr">
              <a:spcBef>
                <a:spcPts val="600"/>
              </a:spcBef>
            </a:pPr>
            <a:r>
              <a:rPr lang="es-AR" sz="2800" b="1" dirty="0" smtClean="0">
                <a:latin typeface="Arial" pitchFamily="34" charset="0"/>
                <a:cs typeface="Arial" pitchFamily="34" charset="0"/>
              </a:rPr>
              <a:t>TALLER</a:t>
            </a:r>
          </a:p>
          <a:p>
            <a:pPr algn="ctr"/>
            <a:r>
              <a:rPr lang="es-AR" sz="2800" b="1" dirty="0" smtClean="0"/>
              <a:t>Presentación De Actividades</a:t>
            </a:r>
            <a:endParaRPr lang="es-ES" sz="2800" b="1" dirty="0" smtClean="0">
              <a:latin typeface="Arial" pitchFamily="34" charset="0"/>
              <a:cs typeface="Arial" pitchFamily="34" charset="0"/>
            </a:endParaRPr>
          </a:p>
        </p:txBody>
      </p:sp>
      <p:sp>
        <p:nvSpPr>
          <p:cNvPr id="4" name="3 CuadroTexto"/>
          <p:cNvSpPr txBox="1"/>
          <p:nvPr/>
        </p:nvSpPr>
        <p:spPr>
          <a:xfrm>
            <a:off x="1115616" y="2708920"/>
            <a:ext cx="6912768" cy="461665"/>
          </a:xfrm>
          <a:prstGeom prst="rect">
            <a:avLst/>
          </a:prstGeom>
          <a:noFill/>
        </p:spPr>
        <p:txBody>
          <a:bodyPr wrap="square" rtlCol="0">
            <a:spAutoFit/>
          </a:bodyPr>
          <a:lstStyle/>
          <a:p>
            <a:r>
              <a:rPr lang="es-AR" sz="2400" b="1" dirty="0" smtClean="0">
                <a:latin typeface="Arial" pitchFamily="34" charset="0"/>
                <a:cs typeface="Arial" pitchFamily="34" charset="0"/>
              </a:rPr>
              <a:t>1)  Actividad Lúdica</a:t>
            </a:r>
            <a:endParaRPr lang="en-US" sz="2400" b="1" dirty="0">
              <a:latin typeface="Arial" pitchFamily="34" charset="0"/>
              <a:cs typeface="Arial" pitchFamily="34" charset="0"/>
            </a:endParaRPr>
          </a:p>
        </p:txBody>
      </p:sp>
      <p:sp>
        <p:nvSpPr>
          <p:cNvPr id="5" name="4 CuadroTexto"/>
          <p:cNvSpPr txBox="1"/>
          <p:nvPr/>
        </p:nvSpPr>
        <p:spPr>
          <a:xfrm>
            <a:off x="1187624" y="4077072"/>
            <a:ext cx="5616624" cy="461665"/>
          </a:xfrm>
          <a:prstGeom prst="rect">
            <a:avLst/>
          </a:prstGeom>
          <a:noFill/>
        </p:spPr>
        <p:txBody>
          <a:bodyPr wrap="square" rtlCol="0">
            <a:spAutoFit/>
          </a:bodyPr>
          <a:lstStyle/>
          <a:p>
            <a:r>
              <a:rPr lang="es-AR" sz="2400" b="1" dirty="0" smtClean="0">
                <a:latin typeface="Arial" pitchFamily="34" charset="0"/>
                <a:cs typeface="Arial" pitchFamily="34" charset="0"/>
              </a:rPr>
              <a:t>2) Actividad Cooperativa Vivencial</a:t>
            </a:r>
            <a:endParaRPr lang="en-US" sz="24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edge">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edge">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915816" y="476672"/>
            <a:ext cx="3456384" cy="461665"/>
          </a:xfrm>
          <a:prstGeom prst="rect">
            <a:avLst/>
          </a:prstGeom>
          <a:noFill/>
          <a:ln w="57150">
            <a:solidFill>
              <a:schemeClr val="accent3"/>
            </a:solidFill>
          </a:ln>
        </p:spPr>
        <p:txBody>
          <a:bodyPr wrap="square" rtlCol="0">
            <a:spAutoFit/>
          </a:bodyPr>
          <a:lstStyle/>
          <a:p>
            <a:pPr algn="ctr"/>
            <a:r>
              <a:rPr lang="es-AR" sz="2400" b="1" dirty="0" smtClean="0">
                <a:latin typeface="Arial" pitchFamily="34" charset="0"/>
                <a:cs typeface="Arial" pitchFamily="34" charset="0"/>
              </a:rPr>
              <a:t>Abordaje del </a:t>
            </a:r>
            <a:r>
              <a:rPr lang="es-AR" sz="2400" b="1" dirty="0" err="1" smtClean="0">
                <a:latin typeface="Arial" pitchFamily="34" charset="0"/>
                <a:cs typeface="Arial" pitchFamily="34" charset="0"/>
              </a:rPr>
              <a:t>Bullying</a:t>
            </a:r>
            <a:endParaRPr lang="en-US" sz="2400" dirty="0" smtClean="0">
              <a:latin typeface="Arial" pitchFamily="34" charset="0"/>
              <a:cs typeface="Arial" pitchFamily="34" charset="0"/>
            </a:endParaRPr>
          </a:p>
        </p:txBody>
      </p:sp>
      <p:sp>
        <p:nvSpPr>
          <p:cNvPr id="4" name="3 CuadroTexto"/>
          <p:cNvSpPr txBox="1"/>
          <p:nvPr/>
        </p:nvSpPr>
        <p:spPr>
          <a:xfrm>
            <a:off x="395536" y="1052736"/>
            <a:ext cx="8424936" cy="1569660"/>
          </a:xfrm>
          <a:prstGeom prst="rect">
            <a:avLst/>
          </a:prstGeom>
          <a:noFill/>
          <a:ln w="38100">
            <a:solidFill>
              <a:schemeClr val="accent3"/>
            </a:solidFill>
          </a:ln>
        </p:spPr>
        <p:txBody>
          <a:bodyPr wrap="square" rtlCol="0">
            <a:spAutoFit/>
          </a:bodyPr>
          <a:lstStyle/>
          <a:p>
            <a:pPr algn="just"/>
            <a:r>
              <a:rPr lang="es-AR" sz="2400" dirty="0" smtClean="0">
                <a:latin typeface="Arial" pitchFamily="34" charset="0"/>
                <a:cs typeface="Arial" pitchFamily="34" charset="0"/>
              </a:rPr>
              <a:t>Únicamente a través de</a:t>
            </a:r>
            <a:r>
              <a:rPr lang="es-AR" sz="2400" b="1" dirty="0" smtClean="0">
                <a:latin typeface="Arial" pitchFamily="34" charset="0"/>
                <a:cs typeface="Arial" pitchFamily="34" charset="0"/>
              </a:rPr>
              <a:t> una intervención simultánea sobre los individuos, sus entornos familiares y la institución educativa</a:t>
            </a:r>
            <a:r>
              <a:rPr lang="es-AR" sz="2400" dirty="0" smtClean="0">
                <a:latin typeface="Arial" pitchFamily="34" charset="0"/>
                <a:cs typeface="Arial" pitchFamily="34" charset="0"/>
              </a:rPr>
              <a:t>, es posible abordar el </a:t>
            </a:r>
            <a:r>
              <a:rPr lang="es-AR" sz="2400" dirty="0" err="1" smtClean="0">
                <a:latin typeface="Arial" pitchFamily="34" charset="0"/>
                <a:cs typeface="Arial" pitchFamily="34" charset="0"/>
              </a:rPr>
              <a:t>bullying</a:t>
            </a:r>
            <a:r>
              <a:rPr lang="es-AR" sz="2400" dirty="0" smtClean="0">
                <a:latin typeface="Arial" pitchFamily="34" charset="0"/>
                <a:cs typeface="Arial" pitchFamily="34" charset="0"/>
              </a:rPr>
              <a:t> desde su raíz. </a:t>
            </a:r>
            <a:endParaRPr lang="en-US" sz="2400" dirty="0" smtClean="0">
              <a:latin typeface="Arial" pitchFamily="34" charset="0"/>
              <a:cs typeface="Arial" pitchFamily="34" charset="0"/>
            </a:endParaRPr>
          </a:p>
        </p:txBody>
      </p:sp>
      <p:sp>
        <p:nvSpPr>
          <p:cNvPr id="5" name="4 CuadroTexto"/>
          <p:cNvSpPr txBox="1"/>
          <p:nvPr/>
        </p:nvSpPr>
        <p:spPr>
          <a:xfrm>
            <a:off x="395536" y="3356992"/>
            <a:ext cx="8424936" cy="2308324"/>
          </a:xfrm>
          <a:prstGeom prst="rect">
            <a:avLst/>
          </a:prstGeom>
          <a:noFill/>
          <a:ln w="38100">
            <a:solidFill>
              <a:schemeClr val="accent3"/>
            </a:solidFill>
          </a:ln>
        </p:spPr>
        <p:txBody>
          <a:bodyPr wrap="square" rtlCol="0">
            <a:spAutoFit/>
          </a:bodyPr>
          <a:lstStyle/>
          <a:p>
            <a:pPr lvl="0"/>
            <a:r>
              <a:rPr lang="es-ES" sz="2400" dirty="0" smtClean="0">
                <a:latin typeface="Arial" pitchFamily="34" charset="0"/>
                <a:cs typeface="Arial" pitchFamily="34" charset="0"/>
              </a:rPr>
              <a:t>Formarse y formar en habilidades adecuadas para la resolución de conflictos escolares: </a:t>
            </a:r>
          </a:p>
          <a:p>
            <a:pPr lvl="0">
              <a:buFont typeface="Wingdings" pitchFamily="2" charset="2"/>
              <a:buChar char="§"/>
            </a:pPr>
            <a:r>
              <a:rPr lang="es-ES" sz="2400" dirty="0" smtClean="0">
                <a:latin typeface="Arial" pitchFamily="34" charset="0"/>
                <a:cs typeface="Arial" pitchFamily="34" charset="0"/>
              </a:rPr>
              <a:t> Negociación.</a:t>
            </a:r>
          </a:p>
          <a:p>
            <a:pPr lvl="0">
              <a:buFont typeface="Wingdings" pitchFamily="2" charset="2"/>
              <a:buChar char="§"/>
            </a:pPr>
            <a:r>
              <a:rPr lang="es-ES" sz="2400" dirty="0" smtClean="0">
                <a:latin typeface="Arial" pitchFamily="34" charset="0"/>
                <a:cs typeface="Arial" pitchFamily="34" charset="0"/>
              </a:rPr>
              <a:t> Mediación.</a:t>
            </a:r>
          </a:p>
          <a:p>
            <a:pPr lvl="0">
              <a:buFont typeface="Wingdings" pitchFamily="2" charset="2"/>
              <a:buChar char="§"/>
            </a:pPr>
            <a:r>
              <a:rPr lang="es-ES" sz="2400" dirty="0" smtClean="0">
                <a:latin typeface="Arial" pitchFamily="34" charset="0"/>
                <a:cs typeface="Arial" pitchFamily="34" charset="0"/>
              </a:rPr>
              <a:t> </a:t>
            </a:r>
            <a:endParaRPr lang="en-US" sz="2400" dirty="0" smtClean="0"/>
          </a:p>
          <a:p>
            <a:pPr lvl="0">
              <a:buFont typeface="Wingdings" pitchFamily="2" charset="2"/>
              <a:buChar char="§"/>
            </a:pPr>
            <a:r>
              <a:rPr lang="es-AR" sz="2400" dirty="0" smtClean="0">
                <a:latin typeface="Arial" pitchFamily="34" charset="0"/>
                <a:cs typeface="Arial" pitchFamily="34" charset="0"/>
              </a:rPr>
              <a:t> Arbitraje.</a:t>
            </a:r>
            <a:endParaRPr lang="en-US" sz="2400" dirty="0" smtClean="0">
              <a:latin typeface="Arial" pitchFamily="34" charset="0"/>
              <a:cs typeface="Arial" pitchFamily="34" charset="0"/>
            </a:endParaRPr>
          </a:p>
        </p:txBody>
      </p:sp>
      <p:sp>
        <p:nvSpPr>
          <p:cNvPr id="6" name="5 CuadroTexto"/>
          <p:cNvSpPr txBox="1"/>
          <p:nvPr/>
        </p:nvSpPr>
        <p:spPr>
          <a:xfrm>
            <a:off x="395536" y="5805264"/>
            <a:ext cx="8424936" cy="830997"/>
          </a:xfrm>
          <a:prstGeom prst="rect">
            <a:avLst/>
          </a:prstGeom>
          <a:noFill/>
          <a:ln w="38100">
            <a:solidFill>
              <a:schemeClr val="accent3"/>
            </a:solidFill>
          </a:ln>
        </p:spPr>
        <p:txBody>
          <a:bodyPr wrap="square" rtlCol="0">
            <a:spAutoFit/>
          </a:bodyPr>
          <a:lstStyle/>
          <a:p>
            <a:pPr algn="just"/>
            <a:r>
              <a:rPr lang="es-AR" sz="2400" dirty="0" smtClean="0">
                <a:latin typeface="Arial" pitchFamily="34" charset="0"/>
                <a:cs typeface="Arial" pitchFamily="34" charset="0"/>
              </a:rPr>
              <a:t>Elaboración de </a:t>
            </a:r>
            <a:r>
              <a:rPr lang="es-AR" sz="2400" b="1" dirty="0" smtClean="0">
                <a:latin typeface="Arial" pitchFamily="34" charset="0"/>
                <a:cs typeface="Arial" pitchFamily="34" charset="0"/>
              </a:rPr>
              <a:t>Acuerdos de Convivencia </a:t>
            </a:r>
            <a:r>
              <a:rPr lang="es-AR" sz="2400" dirty="0" smtClean="0">
                <a:latin typeface="Arial" pitchFamily="34" charset="0"/>
                <a:cs typeface="Arial" pitchFamily="34" charset="0"/>
              </a:rPr>
              <a:t>con la </a:t>
            </a:r>
            <a:r>
              <a:rPr lang="es-AR" sz="2400" dirty="0" err="1" smtClean="0">
                <a:latin typeface="Arial" pitchFamily="34" charset="0"/>
                <a:cs typeface="Arial" pitchFamily="34" charset="0"/>
              </a:rPr>
              <a:t>participac</a:t>
            </a:r>
            <a:r>
              <a:rPr lang="es-AR" sz="2400" dirty="0" smtClean="0">
                <a:latin typeface="Arial" pitchFamily="34" charset="0"/>
                <a:cs typeface="Arial" pitchFamily="34" charset="0"/>
              </a:rPr>
              <a:t>. de todos los miembros de la comunidad educativa</a:t>
            </a:r>
            <a:endParaRPr lang="en-US" sz="2400" dirty="0">
              <a:latin typeface="Arial" pitchFamily="34" charset="0"/>
              <a:cs typeface="Arial" pitchFamily="34" charset="0"/>
            </a:endParaRPr>
          </a:p>
        </p:txBody>
      </p:sp>
      <p:sp>
        <p:nvSpPr>
          <p:cNvPr id="7" name="6 CuadroTexto"/>
          <p:cNvSpPr txBox="1"/>
          <p:nvPr/>
        </p:nvSpPr>
        <p:spPr>
          <a:xfrm>
            <a:off x="3131840" y="2780928"/>
            <a:ext cx="2916832" cy="461665"/>
          </a:xfrm>
          <a:prstGeom prst="rect">
            <a:avLst/>
          </a:prstGeom>
          <a:noFill/>
          <a:ln w="57150">
            <a:solidFill>
              <a:schemeClr val="accent3"/>
            </a:solidFill>
          </a:ln>
        </p:spPr>
        <p:txBody>
          <a:bodyPr wrap="square" rtlCol="0">
            <a:spAutoFit/>
          </a:bodyPr>
          <a:lstStyle/>
          <a:p>
            <a:pPr algn="ctr"/>
            <a:r>
              <a:rPr lang="es-AR" sz="2400" b="1" dirty="0" smtClean="0">
                <a:latin typeface="Arial" pitchFamily="34" charset="0"/>
                <a:cs typeface="Arial" pitchFamily="34" charset="0"/>
              </a:rPr>
              <a:t>Acciones Básicas</a:t>
            </a:r>
            <a:endParaRPr lang="en-US" sz="24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edge">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edge">
                                      <p:cBhvr>
                                        <p:cTn id="24" dur="20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0"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edge">
                                      <p:cBhvr>
                                        <p:cTn id="2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051720" y="620688"/>
            <a:ext cx="4896544" cy="461665"/>
          </a:xfrm>
          <a:prstGeom prst="rect">
            <a:avLst/>
          </a:prstGeom>
          <a:noFill/>
          <a:ln w="57150">
            <a:solidFill>
              <a:schemeClr val="accent3"/>
            </a:solidFill>
          </a:ln>
        </p:spPr>
        <p:txBody>
          <a:bodyPr wrap="square" rtlCol="0">
            <a:spAutoFit/>
          </a:bodyPr>
          <a:lstStyle/>
          <a:p>
            <a:r>
              <a:rPr lang="es-ES_tradnl" sz="2400" b="1" dirty="0" smtClean="0">
                <a:latin typeface="Arial" pitchFamily="34" charset="0"/>
                <a:cs typeface="Arial" pitchFamily="34" charset="0"/>
              </a:rPr>
              <a:t>ACUERDOS  DE  CONVIVENCIA</a:t>
            </a:r>
            <a:endParaRPr lang="en-US" sz="2400" b="1" dirty="0">
              <a:latin typeface="Arial" pitchFamily="34" charset="0"/>
              <a:cs typeface="Arial" pitchFamily="34" charset="0"/>
            </a:endParaRPr>
          </a:p>
        </p:txBody>
      </p:sp>
      <p:sp>
        <p:nvSpPr>
          <p:cNvPr id="3" name="2 CuadroTexto"/>
          <p:cNvSpPr txBox="1"/>
          <p:nvPr/>
        </p:nvSpPr>
        <p:spPr>
          <a:xfrm>
            <a:off x="395536" y="1268760"/>
            <a:ext cx="8352928" cy="4154984"/>
          </a:xfrm>
          <a:prstGeom prst="rect">
            <a:avLst/>
          </a:prstGeom>
          <a:noFill/>
        </p:spPr>
        <p:txBody>
          <a:bodyPr wrap="square" rtlCol="0">
            <a:spAutoFit/>
          </a:bodyPr>
          <a:lstStyle/>
          <a:p>
            <a:pPr algn="just">
              <a:buFontTx/>
              <a:buChar char="-"/>
            </a:pPr>
            <a:r>
              <a:rPr lang="es-ES" sz="2400" b="1" dirty="0" smtClean="0">
                <a:latin typeface="Arial" pitchFamily="34" charset="0"/>
                <a:cs typeface="Arial" pitchFamily="34" charset="0"/>
              </a:rPr>
              <a:t>Proyecto de Convivencia Institucional, que es un plan de acción, en el cual la escuela implementa la regulación de los intercambios sociales en su seno.</a:t>
            </a:r>
          </a:p>
          <a:p>
            <a:pPr algn="just"/>
            <a:endParaRPr lang="es-ES" sz="2400" b="1" dirty="0" smtClean="0">
              <a:latin typeface="Arial" pitchFamily="34" charset="0"/>
              <a:cs typeface="Arial" pitchFamily="34" charset="0"/>
            </a:endParaRPr>
          </a:p>
          <a:p>
            <a:pPr algn="just">
              <a:buFontTx/>
              <a:buChar char="-"/>
            </a:pPr>
            <a:r>
              <a:rPr lang="es-ES" sz="2400" b="1" dirty="0" smtClean="0">
                <a:latin typeface="Arial" pitchFamily="34" charset="0"/>
                <a:cs typeface="Arial" pitchFamily="34" charset="0"/>
              </a:rPr>
              <a:t>Un Proyecto de Convivencia Institucional, requiere la participación de todos los actores.</a:t>
            </a:r>
          </a:p>
          <a:p>
            <a:pPr algn="just"/>
            <a:endParaRPr lang="es-ES" sz="2400" b="1" dirty="0" smtClean="0">
              <a:latin typeface="Arial" pitchFamily="34" charset="0"/>
              <a:cs typeface="Arial" pitchFamily="34" charset="0"/>
            </a:endParaRPr>
          </a:p>
          <a:p>
            <a:pPr algn="just"/>
            <a:r>
              <a:rPr lang="es-ES" sz="2400" b="1" dirty="0" smtClean="0">
                <a:latin typeface="Arial" pitchFamily="34" charset="0"/>
                <a:cs typeface="Arial" pitchFamily="34" charset="0"/>
              </a:rPr>
              <a:t>- Tiene como propósito central: rechazar el abuso de poder, el maltrato, la violencia y la discriminación como límites a conductas inaceptables en nuestras instituciones escolares y en nuestra vida en sociedad.</a:t>
            </a:r>
            <a:endParaRPr lang="en-US" sz="24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edge">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051720" y="692696"/>
            <a:ext cx="6048672" cy="461665"/>
          </a:xfrm>
          <a:prstGeom prst="rect">
            <a:avLst/>
          </a:prstGeom>
          <a:noFill/>
          <a:ln w="57150">
            <a:solidFill>
              <a:schemeClr val="accent3"/>
            </a:solidFill>
          </a:ln>
        </p:spPr>
        <p:txBody>
          <a:bodyPr wrap="square" rtlCol="0">
            <a:spAutoFit/>
          </a:bodyPr>
          <a:lstStyle/>
          <a:p>
            <a:r>
              <a:rPr lang="es-AR" sz="2400" dirty="0" smtClean="0">
                <a:latin typeface="Arial" pitchFamily="34" charset="0"/>
                <a:cs typeface="Arial" pitchFamily="34" charset="0"/>
              </a:rPr>
              <a:t>Objetivos de los Acuerdos de Convivencia</a:t>
            </a:r>
            <a:endParaRPr lang="en-US" sz="2400" dirty="0">
              <a:latin typeface="Arial" pitchFamily="34" charset="0"/>
              <a:cs typeface="Arial" pitchFamily="34" charset="0"/>
            </a:endParaRPr>
          </a:p>
        </p:txBody>
      </p:sp>
      <p:sp>
        <p:nvSpPr>
          <p:cNvPr id="4" name="3 CuadroTexto"/>
          <p:cNvSpPr txBox="1"/>
          <p:nvPr/>
        </p:nvSpPr>
        <p:spPr>
          <a:xfrm>
            <a:off x="611560" y="1700808"/>
            <a:ext cx="8208912" cy="4585871"/>
          </a:xfrm>
          <a:prstGeom prst="rect">
            <a:avLst/>
          </a:prstGeom>
          <a:noFill/>
          <a:ln w="28575">
            <a:solidFill>
              <a:schemeClr val="accent3"/>
            </a:solidFill>
          </a:ln>
        </p:spPr>
        <p:txBody>
          <a:bodyPr wrap="square" rtlCol="0">
            <a:spAutoFit/>
          </a:bodyPr>
          <a:lstStyle/>
          <a:p>
            <a:pPr algn="just">
              <a:buFont typeface="Wingdings" pitchFamily="2" charset="2"/>
              <a:buChar char="v"/>
            </a:pPr>
            <a:r>
              <a:rPr lang="es-ES" sz="2400" b="1" dirty="0" smtClean="0">
                <a:latin typeface="Arial" pitchFamily="34" charset="0"/>
                <a:cs typeface="Arial" pitchFamily="34" charset="0"/>
              </a:rPr>
              <a:t> Privilegiar la implementación de estrategias de prevención y promoción de la convivencia saludable.</a:t>
            </a:r>
          </a:p>
          <a:p>
            <a:pPr algn="just">
              <a:buFont typeface="Wingdings" pitchFamily="2" charset="2"/>
              <a:buChar char="v"/>
            </a:pPr>
            <a:endParaRPr lang="es-ES" sz="2400" b="1" dirty="0" smtClean="0">
              <a:latin typeface="Arial" pitchFamily="34" charset="0"/>
              <a:cs typeface="Arial" pitchFamily="34" charset="0"/>
            </a:endParaRPr>
          </a:p>
          <a:p>
            <a:pPr algn="just">
              <a:buFont typeface="Wingdings" pitchFamily="2" charset="2"/>
              <a:buChar char="v"/>
            </a:pPr>
            <a:r>
              <a:rPr lang="es-ES" sz="2400" b="1" dirty="0" smtClean="0">
                <a:latin typeface="Arial" pitchFamily="34" charset="0"/>
                <a:cs typeface="Arial" pitchFamily="34" charset="0"/>
              </a:rPr>
              <a:t>Valorizar el reconocimiento del error.</a:t>
            </a:r>
          </a:p>
          <a:p>
            <a:pPr algn="just"/>
            <a:endParaRPr lang="es-ES_tradnl" sz="2800" b="1" dirty="0" smtClean="0">
              <a:latin typeface="Arial" pitchFamily="34" charset="0"/>
              <a:cs typeface="Arial" pitchFamily="34" charset="0"/>
            </a:endParaRPr>
          </a:p>
          <a:p>
            <a:pPr algn="just">
              <a:buFont typeface="Wingdings" pitchFamily="2" charset="2"/>
              <a:buChar char="v"/>
            </a:pPr>
            <a:r>
              <a:rPr lang="es-ES" sz="2400" b="1" dirty="0" smtClean="0">
                <a:latin typeface="Arial" pitchFamily="34" charset="0"/>
                <a:cs typeface="Arial" pitchFamily="34" charset="0"/>
              </a:rPr>
              <a:t> Promover la reparación del daño o desagravio.</a:t>
            </a:r>
          </a:p>
          <a:p>
            <a:pPr algn="just"/>
            <a:endParaRPr lang="es-ES" sz="2400" b="1" dirty="0" smtClean="0">
              <a:latin typeface="Arial" pitchFamily="34" charset="0"/>
              <a:cs typeface="Arial" pitchFamily="34" charset="0"/>
            </a:endParaRPr>
          </a:p>
          <a:p>
            <a:pPr algn="just">
              <a:buFont typeface="Wingdings" pitchFamily="2" charset="2"/>
              <a:buChar char="v"/>
            </a:pPr>
            <a:r>
              <a:rPr lang="es-ES" sz="2400" b="1" dirty="0" smtClean="0">
                <a:latin typeface="Arial" pitchFamily="34" charset="0"/>
                <a:cs typeface="Arial" pitchFamily="34" charset="0"/>
              </a:rPr>
              <a:t> Dar o permitir el derecho a la defensa, para que los actores de una situación conflictiva tengan la oportunidad de dar su versión  y si hubo falta de reconocerla, reflexionar sobre el daño ocasionado y hacerse cargo de la reparación.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1"/>
                                          </p:val>
                                        </p:tav>
                                        <p:tav tm="100000">
                                          <p:val>
                                            <p:strVal val="#ppt_x"/>
                                          </p:val>
                                        </p:tav>
                                      </p:tavLst>
                                    </p:anim>
                                    <p:anim calcmode="lin" valueType="num">
                                      <p:cBhvr>
                                        <p:cTn id="15"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75656" y="332656"/>
            <a:ext cx="6552728" cy="830997"/>
          </a:xfrm>
          <a:prstGeom prst="rect">
            <a:avLst/>
          </a:prstGeom>
          <a:ln w="57150">
            <a:solidFill>
              <a:srgbClr val="92D050"/>
            </a:solidFill>
          </a:ln>
        </p:spPr>
        <p:txBody>
          <a:bodyPr wrap="square">
            <a:spAutoFit/>
          </a:bodyPr>
          <a:lstStyle/>
          <a:p>
            <a:pPr algn="ctr"/>
            <a:r>
              <a:rPr lang="es-ES" sz="2400" b="1" dirty="0" smtClean="0">
                <a:latin typeface="Arial" pitchFamily="34" charset="0"/>
                <a:cs typeface="Arial" pitchFamily="34" charset="0"/>
              </a:rPr>
              <a:t>Estrategias de Prevención del </a:t>
            </a:r>
            <a:r>
              <a:rPr lang="es-ES" sz="2400" b="1" dirty="0" err="1" smtClean="0">
                <a:latin typeface="Arial" pitchFamily="34" charset="0"/>
                <a:cs typeface="Arial" pitchFamily="34" charset="0"/>
              </a:rPr>
              <a:t>Bullying</a:t>
            </a:r>
            <a:r>
              <a:rPr lang="es-ES" sz="2400" b="1" dirty="0" smtClean="0">
                <a:latin typeface="Arial" pitchFamily="34" charset="0"/>
                <a:cs typeface="Arial" pitchFamily="34" charset="0"/>
              </a:rPr>
              <a:t> y </a:t>
            </a:r>
          </a:p>
          <a:p>
            <a:pPr algn="ctr"/>
            <a:r>
              <a:rPr lang="es-ES" sz="2400" b="1" dirty="0" smtClean="0">
                <a:latin typeface="Arial" pitchFamily="34" charset="0"/>
                <a:cs typeface="Arial" pitchFamily="34" charset="0"/>
              </a:rPr>
              <a:t>Promoción de Convivencia Saludable</a:t>
            </a:r>
            <a:r>
              <a:rPr lang="es-ES" sz="2400" dirty="0" smtClean="0">
                <a:latin typeface="Arial" pitchFamily="34" charset="0"/>
                <a:cs typeface="Arial" pitchFamily="34" charset="0"/>
              </a:rPr>
              <a:t> </a:t>
            </a:r>
            <a:endParaRPr lang="en-US" sz="2400" dirty="0" smtClean="0">
              <a:latin typeface="Arial" pitchFamily="34" charset="0"/>
              <a:cs typeface="Arial" pitchFamily="34" charset="0"/>
            </a:endParaRPr>
          </a:p>
        </p:txBody>
      </p:sp>
      <p:sp>
        <p:nvSpPr>
          <p:cNvPr id="3" name="2 CuadroTexto"/>
          <p:cNvSpPr txBox="1"/>
          <p:nvPr/>
        </p:nvSpPr>
        <p:spPr>
          <a:xfrm>
            <a:off x="179512" y="1340768"/>
            <a:ext cx="8640960" cy="5170646"/>
          </a:xfrm>
          <a:prstGeom prst="rect">
            <a:avLst/>
          </a:prstGeom>
          <a:noFill/>
          <a:ln w="28575">
            <a:solidFill>
              <a:srgbClr val="92D050"/>
            </a:solidFill>
          </a:ln>
        </p:spPr>
        <p:txBody>
          <a:bodyPr wrap="square" rtlCol="0">
            <a:spAutoFit/>
          </a:bodyPr>
          <a:lstStyle/>
          <a:p>
            <a:r>
              <a:rPr lang="es-ES" sz="2200" dirty="0" smtClean="0">
                <a:latin typeface="Arial" pitchFamily="34" charset="0"/>
                <a:cs typeface="Arial" pitchFamily="34" charset="0"/>
              </a:rPr>
              <a:t>Consiste en promover un cambio de mentalidad respecto a: </a:t>
            </a:r>
            <a:endParaRPr lang="en-US" sz="2200" dirty="0" smtClean="0">
              <a:latin typeface="Arial" pitchFamily="34" charset="0"/>
              <a:cs typeface="Arial" pitchFamily="34" charset="0"/>
            </a:endParaRPr>
          </a:p>
          <a:p>
            <a:pPr lvl="0"/>
            <a:r>
              <a:rPr lang="es-ES" sz="2200" dirty="0" smtClean="0">
                <a:latin typeface="Arial" pitchFamily="34" charset="0"/>
                <a:cs typeface="Arial" pitchFamily="34" charset="0"/>
              </a:rPr>
              <a:t>- Denunciar los casos de acoso escolar aunque no sean víctimas, y sobre la población directamente vinculada a esta. Buzón anónimo.</a:t>
            </a:r>
            <a:endParaRPr lang="en-US" sz="2200" dirty="0" smtClean="0">
              <a:latin typeface="Arial" pitchFamily="34" charset="0"/>
              <a:cs typeface="Arial" pitchFamily="34" charset="0"/>
            </a:endParaRPr>
          </a:p>
          <a:p>
            <a:pPr lvl="0"/>
            <a:r>
              <a:rPr lang="es-ES" sz="2200" dirty="0" smtClean="0">
                <a:latin typeface="Arial" pitchFamily="34" charset="0"/>
                <a:cs typeface="Arial" pitchFamily="34" charset="0"/>
              </a:rPr>
              <a:t>- Las medidas de ayuda a los protagonistas de los casos de acoso escolar. </a:t>
            </a:r>
            <a:endParaRPr lang="en-US" sz="2200" dirty="0" smtClean="0">
              <a:latin typeface="Arial" pitchFamily="34" charset="0"/>
              <a:cs typeface="Arial" pitchFamily="34" charset="0"/>
            </a:endParaRPr>
          </a:p>
          <a:p>
            <a:pPr lvl="0"/>
            <a:r>
              <a:rPr lang="es-ES" sz="2200" dirty="0" smtClean="0">
                <a:latin typeface="Arial" pitchFamily="34" charset="0"/>
                <a:cs typeface="Arial" pitchFamily="34" charset="0"/>
              </a:rPr>
              <a:t>- Implementar el protocolo de actuación establecido para las situaciones de </a:t>
            </a:r>
            <a:r>
              <a:rPr lang="es-ES" sz="2200" dirty="0" err="1" smtClean="0">
                <a:latin typeface="Arial" pitchFamily="34" charset="0"/>
                <a:cs typeface="Arial" pitchFamily="34" charset="0"/>
              </a:rPr>
              <a:t>bullying</a:t>
            </a:r>
            <a:r>
              <a:rPr lang="es-ES" sz="2200" dirty="0" smtClean="0">
                <a:latin typeface="Arial" pitchFamily="34" charset="0"/>
                <a:cs typeface="Arial" pitchFamily="34" charset="0"/>
              </a:rPr>
              <a:t>, </a:t>
            </a:r>
            <a:endParaRPr lang="en-US" sz="2200" dirty="0" smtClean="0">
              <a:latin typeface="Arial" pitchFamily="34" charset="0"/>
              <a:cs typeface="Arial" pitchFamily="34" charset="0"/>
            </a:endParaRPr>
          </a:p>
          <a:p>
            <a:pPr lvl="0"/>
            <a:r>
              <a:rPr lang="es-ES" sz="2200" dirty="0" smtClean="0">
                <a:latin typeface="Arial" pitchFamily="34" charset="0"/>
                <a:cs typeface="Arial" pitchFamily="34" charset="0"/>
              </a:rPr>
              <a:t>- Promover programas y campañas de prevención e intervención, para reforzar la capacidad de detectar y/o actuar frente a casos de </a:t>
            </a:r>
            <a:r>
              <a:rPr lang="es-ES" sz="2200" dirty="0" err="1" smtClean="0">
                <a:latin typeface="Arial" pitchFamily="34" charset="0"/>
                <a:cs typeface="Arial" pitchFamily="34" charset="0"/>
              </a:rPr>
              <a:t>bullying</a:t>
            </a:r>
            <a:endParaRPr lang="en-US" sz="2200" dirty="0" smtClean="0">
              <a:latin typeface="Arial" pitchFamily="34" charset="0"/>
              <a:cs typeface="Arial" pitchFamily="34" charset="0"/>
            </a:endParaRPr>
          </a:p>
          <a:p>
            <a:pPr lvl="0"/>
            <a:r>
              <a:rPr lang="es-ES" sz="2200" dirty="0" smtClean="0">
                <a:latin typeface="Arial" pitchFamily="34" charset="0"/>
                <a:cs typeface="Arial" pitchFamily="34" charset="0"/>
              </a:rPr>
              <a:t>- Convocar y trabajar la </a:t>
            </a:r>
            <a:r>
              <a:rPr lang="es-ES" sz="2200" dirty="0" err="1" smtClean="0">
                <a:latin typeface="Arial" pitchFamily="34" charset="0"/>
                <a:cs typeface="Arial" pitchFamily="34" charset="0"/>
              </a:rPr>
              <a:t>inform</a:t>
            </a:r>
            <a:r>
              <a:rPr lang="es-ES" sz="2200" dirty="0" smtClean="0">
                <a:latin typeface="Arial" pitchFamily="34" charset="0"/>
                <a:cs typeface="Arial" pitchFamily="34" charset="0"/>
              </a:rPr>
              <a:t>. con padres, profesores​ y alumnos.</a:t>
            </a:r>
            <a:endParaRPr lang="en-US" sz="2200" dirty="0" smtClean="0">
              <a:latin typeface="Arial" pitchFamily="34" charset="0"/>
              <a:cs typeface="Arial" pitchFamily="34" charset="0"/>
            </a:endParaRPr>
          </a:p>
          <a:p>
            <a:pPr lvl="0">
              <a:buFontTx/>
              <a:buChar char="-"/>
            </a:pPr>
            <a:r>
              <a:rPr lang="es-ES" sz="2200" dirty="0" smtClean="0">
                <a:latin typeface="Arial" pitchFamily="34" charset="0"/>
                <a:cs typeface="Arial" pitchFamily="34" charset="0"/>
              </a:rPr>
              <a:t>Involucrar en programas de convivencia y prevención del </a:t>
            </a:r>
            <a:r>
              <a:rPr lang="es-ES" sz="2200" dirty="0" err="1" smtClean="0">
                <a:latin typeface="Arial" pitchFamily="34" charset="0"/>
                <a:cs typeface="Arial" pitchFamily="34" charset="0"/>
              </a:rPr>
              <a:t>bullying</a:t>
            </a:r>
            <a:r>
              <a:rPr lang="es-ES" sz="2200" dirty="0" smtClean="0">
                <a:latin typeface="Arial" pitchFamily="34" charset="0"/>
                <a:cs typeface="Arial" pitchFamily="34" charset="0"/>
              </a:rPr>
              <a:t>, al personal administrativo en escuelas para promover la equidad y detectar abusos. </a:t>
            </a:r>
          </a:p>
          <a:p>
            <a:pPr lvl="0">
              <a:buFontTx/>
              <a:buChar char="-"/>
            </a:pPr>
            <a:r>
              <a:rPr lang="es-ES" sz="2200" dirty="0" smtClean="0">
                <a:latin typeface="Arial" pitchFamily="34" charset="0"/>
                <a:cs typeface="Arial" pitchFamily="34" charset="0"/>
              </a:rPr>
              <a:t> Trabajar la solidaridad y empatía con la víctima. Integrarla.</a:t>
            </a:r>
            <a:endParaRPr lang="en-US" sz="22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edge">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915816" y="404664"/>
            <a:ext cx="3600400" cy="523220"/>
          </a:xfrm>
          <a:prstGeom prst="rect">
            <a:avLst/>
          </a:prstGeom>
        </p:spPr>
        <p:txBody>
          <a:bodyPr wrap="square">
            <a:spAutoFit/>
          </a:bodyPr>
          <a:lstStyle/>
          <a:p>
            <a:pPr algn="ctr"/>
            <a:r>
              <a:rPr lang="es-AR" sz="2800" b="1" dirty="0" smtClean="0">
                <a:latin typeface="Arial" pitchFamily="34" charset="0"/>
                <a:cs typeface="Arial" pitchFamily="34" charset="0"/>
              </a:rPr>
              <a:t>LAS VIOLENCIAS:</a:t>
            </a:r>
            <a:endParaRPr lang="en-US" sz="2800" dirty="0">
              <a:latin typeface="Arial" pitchFamily="34" charset="0"/>
              <a:cs typeface="Arial" pitchFamily="34" charset="0"/>
            </a:endParaRPr>
          </a:p>
        </p:txBody>
      </p:sp>
      <p:sp>
        <p:nvSpPr>
          <p:cNvPr id="4" name="3 Flecha abajo"/>
          <p:cNvSpPr/>
          <p:nvPr/>
        </p:nvSpPr>
        <p:spPr>
          <a:xfrm>
            <a:off x="4355976" y="980728"/>
            <a:ext cx="288032" cy="432048"/>
          </a:xfrm>
          <a:prstGeom prst="down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4 Rectángulo"/>
          <p:cNvSpPr/>
          <p:nvPr/>
        </p:nvSpPr>
        <p:spPr>
          <a:xfrm>
            <a:off x="1403648" y="1484784"/>
            <a:ext cx="6058070" cy="523220"/>
          </a:xfrm>
          <a:prstGeom prst="rect">
            <a:avLst/>
          </a:prstGeom>
        </p:spPr>
        <p:txBody>
          <a:bodyPr wrap="none">
            <a:spAutoFit/>
          </a:bodyPr>
          <a:lstStyle/>
          <a:p>
            <a:pPr algn="ctr"/>
            <a:r>
              <a:rPr lang="es-AR" sz="2800" b="1" dirty="0" smtClean="0">
                <a:latin typeface="Arial" pitchFamily="34" charset="0"/>
                <a:cs typeface="Arial" pitchFamily="34" charset="0"/>
              </a:rPr>
              <a:t>Comprende múltiples situaciones:</a:t>
            </a:r>
            <a:endParaRPr lang="en-US" sz="2800" b="1" dirty="0">
              <a:latin typeface="Arial" pitchFamily="34" charset="0"/>
              <a:cs typeface="Arial" pitchFamily="34" charset="0"/>
            </a:endParaRPr>
          </a:p>
        </p:txBody>
      </p:sp>
      <p:sp>
        <p:nvSpPr>
          <p:cNvPr id="6" name="5 CuadroTexto"/>
          <p:cNvSpPr txBox="1"/>
          <p:nvPr/>
        </p:nvSpPr>
        <p:spPr>
          <a:xfrm>
            <a:off x="395536" y="2060848"/>
            <a:ext cx="8424936" cy="1200329"/>
          </a:xfrm>
          <a:prstGeom prst="rect">
            <a:avLst/>
          </a:prstGeom>
          <a:noFill/>
        </p:spPr>
        <p:txBody>
          <a:bodyPr wrap="square" rtlCol="0">
            <a:spAutoFit/>
          </a:bodyPr>
          <a:lstStyle/>
          <a:p>
            <a:pPr>
              <a:buFont typeface="Wingdings" pitchFamily="2" charset="2"/>
              <a:buChar char="§"/>
            </a:pPr>
            <a:r>
              <a:rPr lang="es-AR" sz="2400" b="1" dirty="0" smtClean="0">
                <a:latin typeface="Arial" pitchFamily="34" charset="0"/>
                <a:cs typeface="Arial" pitchFamily="34" charset="0"/>
              </a:rPr>
              <a:t> Interpersonal</a:t>
            </a:r>
          </a:p>
          <a:p>
            <a:pPr>
              <a:buFont typeface="Wingdings" pitchFamily="2" charset="2"/>
              <a:buChar char="§"/>
            </a:pPr>
            <a:r>
              <a:rPr lang="es-AR" sz="2400" b="1" dirty="0">
                <a:latin typeface="Arial" pitchFamily="34" charset="0"/>
                <a:cs typeface="Arial" pitchFamily="34" charset="0"/>
              </a:rPr>
              <a:t> </a:t>
            </a:r>
            <a:r>
              <a:rPr lang="es-AR" sz="2400" b="1" dirty="0" smtClean="0">
                <a:latin typeface="Arial" pitchFamily="34" charset="0"/>
                <a:cs typeface="Arial" pitchFamily="34" charset="0"/>
              </a:rPr>
              <a:t>Comportamiento Suicida</a:t>
            </a:r>
          </a:p>
          <a:p>
            <a:pPr>
              <a:buFont typeface="Wingdings" pitchFamily="2" charset="2"/>
              <a:buChar char="§"/>
            </a:pPr>
            <a:r>
              <a:rPr lang="es-AR" sz="2400" b="1" dirty="0">
                <a:latin typeface="Arial" pitchFamily="34" charset="0"/>
                <a:cs typeface="Arial" pitchFamily="34" charset="0"/>
              </a:rPr>
              <a:t> C</a:t>
            </a:r>
            <a:r>
              <a:rPr lang="es-AR" sz="2400" b="1" dirty="0" smtClean="0">
                <a:latin typeface="Arial" pitchFamily="34" charset="0"/>
                <a:cs typeface="Arial" pitchFamily="34" charset="0"/>
              </a:rPr>
              <a:t>onflictos armados</a:t>
            </a:r>
          </a:p>
        </p:txBody>
      </p:sp>
      <p:sp>
        <p:nvSpPr>
          <p:cNvPr id="7" name="6 CuadroTexto"/>
          <p:cNvSpPr txBox="1"/>
          <p:nvPr/>
        </p:nvSpPr>
        <p:spPr>
          <a:xfrm>
            <a:off x="3131840" y="3356992"/>
            <a:ext cx="2664296" cy="523220"/>
          </a:xfrm>
          <a:prstGeom prst="rect">
            <a:avLst/>
          </a:prstGeom>
          <a:noFill/>
        </p:spPr>
        <p:txBody>
          <a:bodyPr wrap="square" rtlCol="0">
            <a:spAutoFit/>
          </a:bodyPr>
          <a:lstStyle/>
          <a:p>
            <a:pPr algn="ctr"/>
            <a:r>
              <a:rPr lang="es-AR" sz="2800" b="1" dirty="0" smtClean="0">
                <a:latin typeface="Arial" pitchFamily="34" charset="0"/>
                <a:cs typeface="Arial" pitchFamily="34" charset="0"/>
              </a:rPr>
              <a:t>Se Manifiesta</a:t>
            </a:r>
            <a:r>
              <a:rPr lang="es-AR" sz="2800" dirty="0" smtClean="0">
                <a:latin typeface="Arial" pitchFamily="34" charset="0"/>
                <a:cs typeface="Arial" pitchFamily="34" charset="0"/>
              </a:rPr>
              <a:t>:</a:t>
            </a:r>
          </a:p>
        </p:txBody>
      </p:sp>
      <p:sp>
        <p:nvSpPr>
          <p:cNvPr id="8" name="7 CuadroTexto"/>
          <p:cNvSpPr txBox="1"/>
          <p:nvPr/>
        </p:nvSpPr>
        <p:spPr>
          <a:xfrm>
            <a:off x="467544" y="3861048"/>
            <a:ext cx="8208912" cy="461665"/>
          </a:xfrm>
          <a:prstGeom prst="rect">
            <a:avLst/>
          </a:prstGeom>
          <a:noFill/>
        </p:spPr>
        <p:txBody>
          <a:bodyPr wrap="square" rtlCol="0">
            <a:spAutoFit/>
          </a:bodyPr>
          <a:lstStyle/>
          <a:p>
            <a:pPr algn="ctr"/>
            <a:r>
              <a:rPr lang="es-AR" sz="2400" b="1" dirty="0" smtClean="0">
                <a:latin typeface="Arial" pitchFamily="34" charset="0"/>
                <a:cs typeface="Arial" pitchFamily="34" charset="0"/>
              </a:rPr>
              <a:t>Verbal – Física – Psicológica – Emocional – Ética/Moral</a:t>
            </a:r>
            <a:endParaRPr lang="en-US" sz="2400" b="1" dirty="0">
              <a:latin typeface="Arial" pitchFamily="34" charset="0"/>
              <a:cs typeface="Arial" pitchFamily="34" charset="0"/>
            </a:endParaRPr>
          </a:p>
        </p:txBody>
      </p:sp>
      <p:sp>
        <p:nvSpPr>
          <p:cNvPr id="9" name="8 CuadroTexto"/>
          <p:cNvSpPr txBox="1"/>
          <p:nvPr/>
        </p:nvSpPr>
        <p:spPr>
          <a:xfrm>
            <a:off x="251520" y="4437112"/>
            <a:ext cx="8712968" cy="461665"/>
          </a:xfrm>
          <a:prstGeom prst="rect">
            <a:avLst/>
          </a:prstGeom>
          <a:noFill/>
        </p:spPr>
        <p:txBody>
          <a:bodyPr wrap="square" rtlCol="0">
            <a:spAutoFit/>
          </a:bodyPr>
          <a:lstStyle/>
          <a:p>
            <a:pPr algn="ctr"/>
            <a:r>
              <a:rPr lang="es-AR" sz="2400" dirty="0" smtClean="0">
                <a:latin typeface="Arial" pitchFamily="34" charset="0"/>
                <a:cs typeface="Arial" pitchFamily="34" charset="0"/>
              </a:rPr>
              <a:t>Abarca una diversidad de eventos y va más allá del acto físico</a:t>
            </a:r>
            <a:endParaRPr lang="en-US" sz="2400" dirty="0">
              <a:latin typeface="Arial" pitchFamily="34" charset="0"/>
              <a:cs typeface="Arial" pitchFamily="34" charset="0"/>
            </a:endParaRPr>
          </a:p>
        </p:txBody>
      </p:sp>
      <p:sp>
        <p:nvSpPr>
          <p:cNvPr id="10" name="9 CuadroTexto"/>
          <p:cNvSpPr txBox="1"/>
          <p:nvPr/>
        </p:nvSpPr>
        <p:spPr>
          <a:xfrm>
            <a:off x="251520" y="5085184"/>
            <a:ext cx="8712968" cy="830997"/>
          </a:xfrm>
          <a:prstGeom prst="rect">
            <a:avLst/>
          </a:prstGeom>
          <a:noFill/>
        </p:spPr>
        <p:txBody>
          <a:bodyPr wrap="square" rtlCol="0">
            <a:spAutoFit/>
          </a:bodyPr>
          <a:lstStyle/>
          <a:p>
            <a:r>
              <a:rPr lang="es-AR" sz="2400" dirty="0" smtClean="0">
                <a:latin typeface="Arial" pitchFamily="34" charset="0"/>
                <a:cs typeface="Arial" pitchFamily="34" charset="0"/>
              </a:rPr>
              <a:t>Homicidio, Maltrato, Acoso, Amenazas e intimidaciones,</a:t>
            </a:r>
            <a:r>
              <a:rPr lang="es-AR" sz="2400" dirty="0" smtClean="0"/>
              <a:t> </a:t>
            </a:r>
            <a:r>
              <a:rPr lang="es-AR" sz="2400" dirty="0" smtClean="0">
                <a:latin typeface="Arial" pitchFamily="34" charset="0"/>
                <a:cs typeface="Arial" pitchFamily="34" charset="0"/>
              </a:rPr>
              <a:t>Daños psíquicos, Privaciones y Deficiencias del desarrollo, etc.</a:t>
            </a:r>
            <a:endParaRPr lang="en-US" sz="2400" dirty="0">
              <a:latin typeface="Arial" pitchFamily="34" charset="0"/>
              <a:cs typeface="Arial" pitchFamily="34" charset="0"/>
            </a:endParaRPr>
          </a:p>
        </p:txBody>
      </p:sp>
      <p:sp>
        <p:nvSpPr>
          <p:cNvPr id="11" name="10 CuadroTexto"/>
          <p:cNvSpPr txBox="1"/>
          <p:nvPr/>
        </p:nvSpPr>
        <p:spPr>
          <a:xfrm>
            <a:off x="431032" y="6027003"/>
            <a:ext cx="8712968" cy="830997"/>
          </a:xfrm>
          <a:prstGeom prst="rect">
            <a:avLst/>
          </a:prstGeom>
          <a:noFill/>
        </p:spPr>
        <p:txBody>
          <a:bodyPr wrap="square" rtlCol="0">
            <a:spAutoFit/>
          </a:bodyPr>
          <a:lstStyle/>
          <a:p>
            <a:r>
              <a:rPr lang="es-AR" sz="2400" b="1" dirty="0" smtClean="0">
                <a:solidFill>
                  <a:srgbClr val="FFFF00"/>
                </a:solidFill>
                <a:latin typeface="Arial" pitchFamily="34" charset="0"/>
                <a:cs typeface="Arial" pitchFamily="34" charset="0"/>
              </a:rPr>
              <a:t>Comprometen el bienestar de los individuos, las familias y las comunidades.</a:t>
            </a:r>
            <a:endParaRPr lang="en-US"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0" presetClass="entr" presetSubtype="0" fill="hold" grpId="0" nodeType="clickEffect">
                                  <p:stCondLst>
                                    <p:cond delay="0"/>
                                  </p:stCondLst>
                                  <p:iterate type="lt">
                                    <p:tmPct val="10000"/>
                                  </p:iterate>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1"/>
                                          </p:val>
                                        </p:tav>
                                        <p:tav tm="100000">
                                          <p:val>
                                            <p:strVal val="#ppt_x"/>
                                          </p:val>
                                        </p:tav>
                                      </p:tavLst>
                                    </p:anim>
                                    <p:anim calcmode="lin" valueType="num">
                                      <p:cBhvr>
                                        <p:cTn id="26"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0" presetClass="entr" presetSubtype="0" fill="hold" grpId="0" nodeType="clickEffect">
                                  <p:stCondLst>
                                    <p:cond delay="0"/>
                                  </p:stCondLst>
                                  <p:iterate type="lt">
                                    <p:tmPct val="10000"/>
                                  </p:iterate>
                                  <p:childTnLst>
                                    <p:set>
                                      <p:cBhvr>
                                        <p:cTn id="36" dur="1" fill="hold">
                                          <p:stCondLst>
                                            <p:cond delay="0"/>
                                          </p:stCondLst>
                                        </p:cTn>
                                        <p:tgtEl>
                                          <p:spTgt spid="8"/>
                                        </p:tgtEl>
                                        <p:attrNameLst>
                                          <p:attrName>style.visibility</p:attrName>
                                        </p:attrNameLst>
                                      </p:cBhvr>
                                      <p:to>
                                        <p:strVal val="visible"/>
                                      </p:to>
                                    </p:set>
                                    <p:animEffect transition="in" filter="fade">
                                      <p:cBhvr>
                                        <p:cTn id="37" dur="1000"/>
                                        <p:tgtEl>
                                          <p:spTgt spid="8"/>
                                        </p:tgtEl>
                                      </p:cBhvr>
                                    </p:animEffect>
                                    <p:anim calcmode="lin" valueType="num">
                                      <p:cBhvr>
                                        <p:cTn id="38" dur="1000" fill="hold"/>
                                        <p:tgtEl>
                                          <p:spTgt spid="8"/>
                                        </p:tgtEl>
                                        <p:attrNameLst>
                                          <p:attrName>ppt_x</p:attrName>
                                        </p:attrNameLst>
                                      </p:cBhvr>
                                      <p:tavLst>
                                        <p:tav tm="0">
                                          <p:val>
                                            <p:strVal val="#ppt_x-.1"/>
                                          </p:val>
                                        </p:tav>
                                        <p:tav tm="100000">
                                          <p:val>
                                            <p:strVal val="#ppt_x"/>
                                          </p:val>
                                        </p:tav>
                                      </p:tavLst>
                                    </p:anim>
                                    <p:anim calcmode="lin" valueType="num">
                                      <p:cBhvr>
                                        <p:cTn id="39"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0"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edge">
                                      <p:cBhvr>
                                        <p:cTn id="44" dur="20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grpId="0" nodeType="clickEffect">
                                  <p:stCondLst>
                                    <p:cond delay="0"/>
                                  </p:stCondLst>
                                  <p:iterate type="lt">
                                    <p:tmPct val="10000"/>
                                  </p:iterate>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1"/>
                                          </p:val>
                                        </p:tav>
                                        <p:tav tm="100000">
                                          <p:val>
                                            <p:strVal val="#ppt_x"/>
                                          </p:val>
                                        </p:tav>
                                      </p:tavLst>
                                    </p:anim>
                                    <p:anim calcmode="lin" valueType="num">
                                      <p:cBhvr>
                                        <p:cTn id="51"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0"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wedge">
                                      <p:cBhvr>
                                        <p:cTn id="56"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P spid="7" grpId="0"/>
      <p:bldP spid="8"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836712"/>
            <a:ext cx="8496944" cy="1569660"/>
          </a:xfrm>
          <a:prstGeom prst="rect">
            <a:avLst/>
          </a:prstGeom>
          <a:noFill/>
        </p:spPr>
        <p:txBody>
          <a:bodyPr wrap="square" rtlCol="0">
            <a:spAutoFit/>
          </a:bodyPr>
          <a:lstStyle/>
          <a:p>
            <a:pPr algn="just"/>
            <a:r>
              <a:rPr lang="es-AR" sz="2400" b="1" dirty="0" smtClean="0">
                <a:latin typeface="Arial" pitchFamily="34" charset="0"/>
                <a:cs typeface="Arial" pitchFamily="34" charset="0"/>
              </a:rPr>
              <a:t>La OMS afirma que “ningún factor por sí solo explica por qué algunos individuos tienen comportamientos violentos hacia otros o por qué la violencia prevalece más en algunas comunidades que en otras.</a:t>
            </a:r>
            <a:endParaRPr lang="en-US" sz="2400" b="1" dirty="0">
              <a:latin typeface="Arial" pitchFamily="34" charset="0"/>
              <a:cs typeface="Arial" pitchFamily="34" charset="0"/>
            </a:endParaRPr>
          </a:p>
        </p:txBody>
      </p:sp>
      <p:sp>
        <p:nvSpPr>
          <p:cNvPr id="3" name="2 CuadroTexto"/>
          <p:cNvSpPr txBox="1"/>
          <p:nvPr/>
        </p:nvSpPr>
        <p:spPr>
          <a:xfrm>
            <a:off x="251520" y="2852936"/>
            <a:ext cx="8568952" cy="1200329"/>
          </a:xfrm>
          <a:prstGeom prst="rect">
            <a:avLst/>
          </a:prstGeom>
          <a:noFill/>
        </p:spPr>
        <p:txBody>
          <a:bodyPr wrap="square" rtlCol="0">
            <a:spAutoFit/>
          </a:bodyPr>
          <a:lstStyle/>
          <a:p>
            <a:pPr algn="just"/>
            <a:r>
              <a:rPr lang="es-AR" sz="2400" b="1" dirty="0" smtClean="0">
                <a:latin typeface="Arial" pitchFamily="34" charset="0"/>
                <a:cs typeface="Arial" pitchFamily="34" charset="0"/>
              </a:rPr>
              <a:t>La violencia es el resultado de la acción recíproca y compleja de factores individuales, relacionales, sociales, culturales y ambientales. </a:t>
            </a:r>
            <a:endParaRPr lang="en-US" sz="2400" b="1" dirty="0">
              <a:latin typeface="Arial" pitchFamily="34" charset="0"/>
              <a:cs typeface="Arial" pitchFamily="34" charset="0"/>
            </a:endParaRPr>
          </a:p>
        </p:txBody>
      </p:sp>
      <p:sp>
        <p:nvSpPr>
          <p:cNvPr id="4" name="3 CuadroTexto"/>
          <p:cNvSpPr txBox="1"/>
          <p:nvPr/>
        </p:nvSpPr>
        <p:spPr>
          <a:xfrm>
            <a:off x="251520" y="4293096"/>
            <a:ext cx="8568952" cy="1938992"/>
          </a:xfrm>
          <a:prstGeom prst="rect">
            <a:avLst/>
          </a:prstGeom>
          <a:noFill/>
        </p:spPr>
        <p:txBody>
          <a:bodyPr wrap="square" rtlCol="0">
            <a:spAutoFit/>
          </a:bodyPr>
          <a:lstStyle/>
          <a:p>
            <a:pPr algn="just"/>
            <a:r>
              <a:rPr lang="es-AR" sz="2400" b="1" dirty="0" smtClean="0">
                <a:latin typeface="Arial" pitchFamily="34" charset="0"/>
                <a:cs typeface="Arial" pitchFamily="34" charset="0"/>
              </a:rPr>
              <a:t>Desde esta perspectiva se entiende a las violencias como una construcción social e histórica: no es un hecho natural sino una forma aprendida de relacionarse y, por lo tanto, los comportamientos violentos se pueden modificar e incluso evitar.</a:t>
            </a:r>
            <a:endParaRPr lang="en-US" sz="24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edge">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edge">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4460413" y="97795"/>
            <a:ext cx="223138"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AR" sz="1100" b="1" i="0" u="none" strike="noStrike" cap="none" normalizeH="0" baseline="0" dirty="0" smtClean="0">
                <a:ln>
                  <a:noFill/>
                </a:ln>
                <a:solidFill>
                  <a:srgbClr val="4A4A49"/>
                </a:solidFill>
                <a:effectLst/>
                <a:latin typeface="Arial" pitchFamily="34" charset="0"/>
                <a:ea typeface="Calibri" pitchFamily="34" charset="0"/>
                <a:cs typeface="Arial" pitchFamily="34" charset="0"/>
              </a:rPr>
              <a:t>.</a:t>
            </a: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8 CuadroTexto"/>
          <p:cNvSpPr txBox="1"/>
          <p:nvPr/>
        </p:nvSpPr>
        <p:spPr>
          <a:xfrm>
            <a:off x="467544" y="2420888"/>
            <a:ext cx="8208912" cy="3847207"/>
          </a:xfrm>
          <a:prstGeom prst="rect">
            <a:avLst/>
          </a:prstGeom>
          <a:noFill/>
        </p:spPr>
        <p:txBody>
          <a:bodyPr wrap="square" rtlCol="0">
            <a:spAutoFit/>
          </a:bodyPr>
          <a:lstStyle/>
          <a:p>
            <a:pPr algn="just"/>
            <a:r>
              <a:rPr lang="es-AR" sz="2400" dirty="0">
                <a:latin typeface="Arial" pitchFamily="34" charset="0"/>
                <a:cs typeface="Arial" pitchFamily="34" charset="0"/>
              </a:rPr>
              <a:t>La Organización Mundial de la Salud (OMS) define a la violencia como “el uso intencional de la fuerza o el poder </a:t>
            </a:r>
            <a:r>
              <a:rPr lang="es-AR" sz="2400" dirty="0" smtClean="0">
                <a:latin typeface="Arial" pitchFamily="34" charset="0"/>
                <a:cs typeface="Arial" pitchFamily="34" charset="0"/>
              </a:rPr>
              <a:t>físico </a:t>
            </a:r>
            <a:r>
              <a:rPr lang="es-AR" sz="2400" dirty="0">
                <a:latin typeface="Arial" pitchFamily="34" charset="0"/>
                <a:cs typeface="Arial" pitchFamily="34" charset="0"/>
              </a:rPr>
              <a:t>de </a:t>
            </a:r>
            <a:r>
              <a:rPr lang="es-AR" sz="2400" dirty="0" smtClean="0">
                <a:latin typeface="Arial" pitchFamily="34" charset="0"/>
                <a:cs typeface="Arial" pitchFamily="34" charset="0"/>
              </a:rPr>
              <a:t>hecho, </a:t>
            </a:r>
            <a:r>
              <a:rPr lang="es-AR" sz="2400" dirty="0">
                <a:latin typeface="Arial" pitchFamily="34" charset="0"/>
                <a:cs typeface="Arial" pitchFamily="34" charset="0"/>
              </a:rPr>
              <a:t>o como </a:t>
            </a:r>
            <a:r>
              <a:rPr lang="es-AR" sz="2400" dirty="0" smtClean="0">
                <a:latin typeface="Arial" pitchFamily="34" charset="0"/>
                <a:cs typeface="Arial" pitchFamily="34" charset="0"/>
              </a:rPr>
              <a:t>amenaza, </a:t>
            </a:r>
            <a:r>
              <a:rPr lang="es-AR" sz="2400" dirty="0">
                <a:latin typeface="Arial" pitchFamily="34" charset="0"/>
                <a:cs typeface="Arial" pitchFamily="34" charset="0"/>
              </a:rPr>
              <a:t>contra uno mismo, otra persona o un grupo o comunidad, que cause o tenga muchas probabilidades de causar lesiones, muerte, daños psicológicos, trastornos del desarrollo o privaciones.” (OPS/OMS, </a:t>
            </a:r>
            <a:r>
              <a:rPr lang="es-AR" sz="2400" dirty="0" smtClean="0">
                <a:latin typeface="Arial" pitchFamily="34" charset="0"/>
                <a:cs typeface="Arial" pitchFamily="34" charset="0"/>
              </a:rPr>
              <a:t>2003) </a:t>
            </a:r>
          </a:p>
          <a:p>
            <a:pPr algn="just"/>
            <a:r>
              <a:rPr lang="es-AR" sz="2400" dirty="0" smtClean="0">
                <a:latin typeface="Arial" pitchFamily="34" charset="0"/>
                <a:cs typeface="Arial" pitchFamily="34" charset="0"/>
              </a:rPr>
              <a:t>Esta </a:t>
            </a:r>
            <a:r>
              <a:rPr lang="es-AR" sz="2400" dirty="0">
                <a:latin typeface="Arial" pitchFamily="34" charset="0"/>
                <a:cs typeface="Arial" pitchFamily="34" charset="0"/>
              </a:rPr>
              <a:t>definición vincula la </a:t>
            </a:r>
            <a:r>
              <a:rPr lang="es-AR" sz="2400" b="1" u="sng" dirty="0" smtClean="0">
                <a:latin typeface="Arial" pitchFamily="34" charset="0"/>
                <a:cs typeface="Arial" pitchFamily="34" charset="0"/>
              </a:rPr>
              <a:t>intención</a:t>
            </a:r>
            <a:r>
              <a:rPr lang="es-AR" sz="2400" dirty="0" smtClean="0">
                <a:latin typeface="Arial" pitchFamily="34" charset="0"/>
                <a:cs typeface="Arial" pitchFamily="34" charset="0"/>
              </a:rPr>
              <a:t> </a:t>
            </a:r>
            <a:r>
              <a:rPr lang="es-AR" sz="2400" dirty="0">
                <a:latin typeface="Arial" pitchFamily="34" charset="0"/>
                <a:cs typeface="Arial" pitchFamily="34" charset="0"/>
              </a:rPr>
              <a:t>con la </a:t>
            </a:r>
            <a:r>
              <a:rPr lang="es-AR" sz="2400" u="sng" dirty="0">
                <a:latin typeface="Arial" pitchFamily="34" charset="0"/>
                <a:cs typeface="Arial" pitchFamily="34" charset="0"/>
              </a:rPr>
              <a:t>comisión del acto</a:t>
            </a:r>
            <a:r>
              <a:rPr lang="es-AR" sz="2400" dirty="0">
                <a:latin typeface="Arial" pitchFamily="34" charset="0"/>
                <a:cs typeface="Arial" pitchFamily="34" charset="0"/>
              </a:rPr>
              <a:t> e incluye una </a:t>
            </a:r>
            <a:r>
              <a:rPr lang="es-AR" sz="2400" b="1" dirty="0">
                <a:latin typeface="Arial" pitchFamily="34" charset="0"/>
                <a:cs typeface="Arial" pitchFamily="34" charset="0"/>
              </a:rPr>
              <a:t>amplia gama de consecuencias posibles</a:t>
            </a:r>
            <a:r>
              <a:rPr lang="es-AR" sz="2400" b="1" dirty="0" smtClean="0">
                <a:latin typeface="Arial" pitchFamily="34" charset="0"/>
                <a:cs typeface="Arial" pitchFamily="34" charset="0"/>
              </a:rPr>
              <a:t>.</a:t>
            </a:r>
            <a:endParaRPr lang="en-US" sz="2400" dirty="0">
              <a:latin typeface="Arial" pitchFamily="34" charset="0"/>
              <a:cs typeface="Arial" pitchFamily="34" charset="0"/>
            </a:endParaRPr>
          </a:p>
        </p:txBody>
      </p:sp>
      <p:sp>
        <p:nvSpPr>
          <p:cNvPr id="10" name="9 CuadroTexto"/>
          <p:cNvSpPr txBox="1"/>
          <p:nvPr/>
        </p:nvSpPr>
        <p:spPr>
          <a:xfrm>
            <a:off x="3059832" y="1628800"/>
            <a:ext cx="2664296" cy="523220"/>
          </a:xfrm>
          <a:prstGeom prst="rect">
            <a:avLst/>
          </a:prstGeom>
          <a:noFill/>
        </p:spPr>
        <p:txBody>
          <a:bodyPr wrap="square" rtlCol="0">
            <a:spAutoFit/>
          </a:bodyPr>
          <a:lstStyle/>
          <a:p>
            <a:pPr algn="ctr"/>
            <a:r>
              <a:rPr lang="es-AR" sz="2800" b="1" dirty="0" smtClean="0">
                <a:latin typeface="Arial" pitchFamily="34" charset="0"/>
                <a:cs typeface="Arial" pitchFamily="34" charset="0"/>
              </a:rPr>
              <a:t>Definición</a:t>
            </a:r>
            <a:endParaRPr lang="en-US" sz="2800" b="1" dirty="0">
              <a:latin typeface="Arial" pitchFamily="34" charset="0"/>
              <a:cs typeface="Arial" pitchFamily="34" charset="0"/>
            </a:endParaRPr>
          </a:p>
        </p:txBody>
      </p:sp>
      <p:sp>
        <p:nvSpPr>
          <p:cNvPr id="12" name="11 CuadroTexto"/>
          <p:cNvSpPr txBox="1"/>
          <p:nvPr/>
        </p:nvSpPr>
        <p:spPr>
          <a:xfrm>
            <a:off x="2915816" y="404664"/>
            <a:ext cx="3096344" cy="584775"/>
          </a:xfrm>
          <a:prstGeom prst="rect">
            <a:avLst/>
          </a:prstGeom>
          <a:noFill/>
        </p:spPr>
        <p:txBody>
          <a:bodyPr wrap="square" rtlCol="0">
            <a:spAutoFit/>
          </a:bodyPr>
          <a:lstStyle/>
          <a:p>
            <a:pPr algn="ctr"/>
            <a:r>
              <a:rPr lang="es-AR" sz="3200" b="1" dirty="0" smtClean="0"/>
              <a:t>VIOLENCIAS:</a:t>
            </a:r>
            <a:endParaRPr lang="en-US" sz="3200" dirty="0"/>
          </a:p>
        </p:txBody>
      </p:sp>
      <p:sp>
        <p:nvSpPr>
          <p:cNvPr id="13" name="12 Flecha abajo"/>
          <p:cNvSpPr/>
          <p:nvPr/>
        </p:nvSpPr>
        <p:spPr>
          <a:xfrm>
            <a:off x="4355976" y="1124744"/>
            <a:ext cx="288032" cy="432048"/>
          </a:xfrm>
          <a:prstGeom prst="down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edge">
                                      <p:cBhvr>
                                        <p:cTn id="24"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332656"/>
            <a:ext cx="8640960" cy="1200329"/>
          </a:xfrm>
          <a:prstGeom prst="rect">
            <a:avLst/>
          </a:prstGeom>
        </p:spPr>
        <p:txBody>
          <a:bodyPr wrap="square">
            <a:spAutoFit/>
          </a:bodyPr>
          <a:lstStyle/>
          <a:p>
            <a:pPr algn="just"/>
            <a:r>
              <a:rPr lang="es-AR" sz="2400" dirty="0" smtClean="0">
                <a:latin typeface="Arial" pitchFamily="34" charset="0"/>
                <a:cs typeface="Arial" pitchFamily="34" charset="0"/>
              </a:rPr>
              <a:t>La </a:t>
            </a:r>
            <a:r>
              <a:rPr lang="es-AR" sz="2400" dirty="0" err="1" smtClean="0">
                <a:latin typeface="Arial" pitchFamily="34" charset="0"/>
                <a:cs typeface="Arial" pitchFamily="34" charset="0"/>
              </a:rPr>
              <a:t>multidimensionalidad</a:t>
            </a:r>
            <a:r>
              <a:rPr lang="es-AR" sz="2400" dirty="0" smtClean="0">
                <a:latin typeface="Arial" pitchFamily="34" charset="0"/>
                <a:cs typeface="Arial" pitchFamily="34" charset="0"/>
              </a:rPr>
              <a:t>, la complejidad y la </a:t>
            </a:r>
            <a:r>
              <a:rPr lang="es-AR" sz="2400" dirty="0" err="1" smtClean="0">
                <a:latin typeface="Arial" pitchFamily="34" charset="0"/>
                <a:cs typeface="Arial" pitchFamily="34" charset="0"/>
              </a:rPr>
              <a:t>multicausalidad</a:t>
            </a:r>
            <a:r>
              <a:rPr lang="es-AR" sz="2400" dirty="0" smtClean="0">
                <a:latin typeface="Arial" pitchFamily="34" charset="0"/>
                <a:cs typeface="Arial" pitchFamily="34" charset="0"/>
              </a:rPr>
              <a:t> de éste fenómeno, impide reducir las violencias a un carácter unívoco o unidimensional… y propone al Modelo Ecológico </a:t>
            </a:r>
            <a:endParaRPr lang="en-US" sz="2400" dirty="0">
              <a:latin typeface="Arial" pitchFamily="34" charset="0"/>
              <a:cs typeface="Arial" pitchFamily="34" charset="0"/>
            </a:endParaRPr>
          </a:p>
        </p:txBody>
      </p:sp>
      <p:sp>
        <p:nvSpPr>
          <p:cNvPr id="6145" name="Rectangle 1"/>
          <p:cNvSpPr>
            <a:spLocks noChangeArrowheads="1"/>
          </p:cNvSpPr>
          <p:nvPr/>
        </p:nvSpPr>
        <p:spPr bwMode="auto">
          <a:xfrm>
            <a:off x="4456410" y="97795"/>
            <a:ext cx="231154"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AR" sz="1100" b="0" i="0" u="none" strike="noStrike" cap="none" normalizeH="0" baseline="0" dirty="0" smtClean="0">
                <a:ln>
                  <a:noFill/>
                </a:ln>
                <a:solidFill>
                  <a:srgbClr val="4A4A49"/>
                </a:solidFill>
                <a:effectLst/>
                <a:latin typeface="Arial" pitchFamily="34" charset="0"/>
                <a:ea typeface="Calibri" pitchFamily="34" charset="0"/>
                <a:cs typeface="Arial" pitchFamily="34" charset="0"/>
              </a:rPr>
              <a:t>)</a:t>
            </a: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9 CuadroTexto"/>
          <p:cNvSpPr txBox="1"/>
          <p:nvPr/>
        </p:nvSpPr>
        <p:spPr>
          <a:xfrm>
            <a:off x="251520" y="1844824"/>
            <a:ext cx="8640960" cy="1154162"/>
          </a:xfrm>
          <a:prstGeom prst="rect">
            <a:avLst/>
          </a:prstGeom>
          <a:noFill/>
        </p:spPr>
        <p:txBody>
          <a:bodyPr wrap="square" rtlCol="0">
            <a:spAutoFit/>
          </a:bodyPr>
          <a:lstStyle/>
          <a:p>
            <a:pPr algn="just"/>
            <a:r>
              <a:rPr lang="es-AR" sz="2300" i="1" dirty="0" smtClean="0">
                <a:solidFill>
                  <a:srgbClr val="FFFF00"/>
                </a:solidFill>
                <a:latin typeface="Arial" pitchFamily="34" charset="0"/>
                <a:cs typeface="Arial" pitchFamily="34" charset="0"/>
              </a:rPr>
              <a:t>“Es una herramienta para explorar, identificar y aproximarse a una comprensión de la relación entre los múltiples factores individuales, </a:t>
            </a:r>
            <a:r>
              <a:rPr lang="es-AR" sz="2300" i="1" dirty="0" err="1" smtClean="0">
                <a:solidFill>
                  <a:srgbClr val="FFFF00"/>
                </a:solidFill>
                <a:latin typeface="Arial" pitchFamily="34" charset="0"/>
                <a:cs typeface="Arial" pitchFamily="34" charset="0"/>
              </a:rPr>
              <a:t>fliar</a:t>
            </a:r>
            <a:r>
              <a:rPr lang="es-AR" sz="2300" i="1" dirty="0" smtClean="0">
                <a:solidFill>
                  <a:srgbClr val="FFFF00"/>
                </a:solidFill>
                <a:latin typeface="Arial" pitchFamily="34" charset="0"/>
                <a:cs typeface="Arial" pitchFamily="34" charset="0"/>
              </a:rPr>
              <a:t>. y contextuales que inciden en el fenómeno.” </a:t>
            </a:r>
          </a:p>
        </p:txBody>
      </p:sp>
      <p:sp>
        <p:nvSpPr>
          <p:cNvPr id="11" name="10 CuadroTexto"/>
          <p:cNvSpPr txBox="1"/>
          <p:nvPr/>
        </p:nvSpPr>
        <p:spPr>
          <a:xfrm>
            <a:off x="251520" y="3501008"/>
            <a:ext cx="8712968" cy="446276"/>
          </a:xfrm>
          <a:prstGeom prst="rect">
            <a:avLst/>
          </a:prstGeom>
          <a:noFill/>
        </p:spPr>
        <p:txBody>
          <a:bodyPr wrap="square" rtlCol="0">
            <a:spAutoFit/>
          </a:bodyPr>
          <a:lstStyle/>
          <a:p>
            <a:pPr algn="ctr"/>
            <a:r>
              <a:rPr lang="es-AR" sz="2300" b="1" dirty="0" smtClean="0">
                <a:latin typeface="Arial" pitchFamily="34" charset="0"/>
                <a:cs typeface="Arial" pitchFamily="34" charset="0"/>
              </a:rPr>
              <a:t>MODELO ECOLÓGICO PARA COMPRENDER LA VIOLENCIA</a:t>
            </a:r>
            <a:endParaRPr lang="en-US" sz="2300" dirty="0" smtClean="0">
              <a:latin typeface="Arial" pitchFamily="34" charset="0"/>
              <a:cs typeface="Arial" pitchFamily="34" charset="0"/>
            </a:endParaRPr>
          </a:p>
        </p:txBody>
      </p:sp>
      <p:sp>
        <p:nvSpPr>
          <p:cNvPr id="13" name="12 Elipse"/>
          <p:cNvSpPr/>
          <p:nvPr/>
        </p:nvSpPr>
        <p:spPr>
          <a:xfrm>
            <a:off x="179512" y="4437112"/>
            <a:ext cx="8784976" cy="2088232"/>
          </a:xfrm>
          <a:prstGeom prst="ellipse">
            <a:avLst/>
          </a:prstGeom>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sz="2000" b="1" dirty="0" smtClean="0">
                <a:latin typeface="Arial" pitchFamily="34" charset="0"/>
                <a:cs typeface="Arial" pitchFamily="34" charset="0"/>
              </a:rPr>
              <a:t>Social</a:t>
            </a:r>
            <a:endParaRPr lang="en-US" sz="2000" b="1" dirty="0">
              <a:latin typeface="Arial" pitchFamily="34" charset="0"/>
              <a:cs typeface="Arial" pitchFamily="34" charset="0"/>
            </a:endParaRPr>
          </a:p>
        </p:txBody>
      </p:sp>
      <p:sp>
        <p:nvSpPr>
          <p:cNvPr id="14" name="13 Elipse"/>
          <p:cNvSpPr/>
          <p:nvPr/>
        </p:nvSpPr>
        <p:spPr>
          <a:xfrm>
            <a:off x="2627784" y="4653136"/>
            <a:ext cx="6516216" cy="1800200"/>
          </a:xfrm>
          <a:prstGeom prst="ellipse">
            <a:avLst/>
          </a:prstGeom>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sz="2000" b="1" dirty="0" smtClean="0">
                <a:latin typeface="Arial" pitchFamily="34" charset="0"/>
                <a:cs typeface="Arial" pitchFamily="34" charset="0"/>
              </a:rPr>
              <a:t>Contextual</a:t>
            </a:r>
            <a:endParaRPr lang="en-US" sz="2000" b="1" dirty="0">
              <a:latin typeface="Arial" pitchFamily="34" charset="0"/>
              <a:cs typeface="Arial" pitchFamily="34" charset="0"/>
            </a:endParaRPr>
          </a:p>
        </p:txBody>
      </p:sp>
      <p:sp>
        <p:nvSpPr>
          <p:cNvPr id="15" name="14 Elipse"/>
          <p:cNvSpPr/>
          <p:nvPr/>
        </p:nvSpPr>
        <p:spPr>
          <a:xfrm>
            <a:off x="5148064" y="4869160"/>
            <a:ext cx="3995936" cy="1440160"/>
          </a:xfrm>
          <a:prstGeom prst="ellipse">
            <a:avLst/>
          </a:prstGeom>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sz="2000" b="1" dirty="0" smtClean="0">
                <a:latin typeface="Arial" pitchFamily="34" charset="0"/>
                <a:cs typeface="Arial" pitchFamily="34" charset="0"/>
              </a:rPr>
              <a:t>Relacional</a:t>
            </a:r>
            <a:endParaRPr lang="en-US" sz="2000" b="1" dirty="0">
              <a:latin typeface="Arial" pitchFamily="34" charset="0"/>
              <a:cs typeface="Arial" pitchFamily="34" charset="0"/>
            </a:endParaRPr>
          </a:p>
        </p:txBody>
      </p:sp>
      <p:sp>
        <p:nvSpPr>
          <p:cNvPr id="16" name="15 Elipse"/>
          <p:cNvSpPr/>
          <p:nvPr/>
        </p:nvSpPr>
        <p:spPr>
          <a:xfrm>
            <a:off x="7236296" y="5085184"/>
            <a:ext cx="1907704" cy="1008112"/>
          </a:xfrm>
          <a:prstGeom prst="ellipse">
            <a:avLst/>
          </a:prstGeom>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000" b="1" dirty="0" smtClean="0"/>
              <a:t>Individual</a:t>
            </a:r>
            <a:endParaRPr lang="en-US" sz="2000" b="1" dirty="0"/>
          </a:p>
        </p:txBody>
      </p:sp>
      <p:sp>
        <p:nvSpPr>
          <p:cNvPr id="615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0" presetClass="entr" presetSubtype="0" fill="hold" grpId="0" nodeType="clickEffect">
                                  <p:stCondLst>
                                    <p:cond delay="0"/>
                                  </p:stCondLst>
                                  <p:iterate type="lt">
                                    <p:tmPct val="10000"/>
                                  </p:iterate>
                                  <p:childTnLst>
                                    <p:set>
                                      <p:cBhvr>
                                        <p:cTn id="23" dur="1" fill="hold">
                                          <p:stCondLst>
                                            <p:cond delay="0"/>
                                          </p:stCondLst>
                                        </p:cTn>
                                        <p:tgtEl>
                                          <p:spTgt spid="16"/>
                                        </p:tgtEl>
                                        <p:attrNameLst>
                                          <p:attrName>style.visibility</p:attrName>
                                        </p:attrNameLst>
                                      </p:cBhvr>
                                      <p:to>
                                        <p:strVal val="visible"/>
                                      </p:to>
                                    </p:set>
                                    <p:animEffect transition="in" filter="fade">
                                      <p:cBhvr>
                                        <p:cTn id="24" dur="1000"/>
                                        <p:tgtEl>
                                          <p:spTgt spid="16"/>
                                        </p:tgtEl>
                                      </p:cBhvr>
                                    </p:animEffect>
                                    <p:anim calcmode="lin" valueType="num">
                                      <p:cBhvr>
                                        <p:cTn id="25" dur="1000" fill="hold"/>
                                        <p:tgtEl>
                                          <p:spTgt spid="16"/>
                                        </p:tgtEl>
                                        <p:attrNameLst>
                                          <p:attrName>ppt_x</p:attrName>
                                        </p:attrNameLst>
                                      </p:cBhvr>
                                      <p:tavLst>
                                        <p:tav tm="0">
                                          <p:val>
                                            <p:strVal val="#ppt_x-.1"/>
                                          </p:val>
                                        </p:tav>
                                        <p:tav tm="100000">
                                          <p:val>
                                            <p:strVal val="#ppt_x"/>
                                          </p:val>
                                        </p:tav>
                                      </p:tavLst>
                                    </p:anim>
                                    <p:anim calcmode="lin" valueType="num">
                                      <p:cBhvr>
                                        <p:cTn id="26"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0" presetClass="entr" presetSubtype="0" fill="hold" grpId="0" nodeType="clickEffect">
                                  <p:stCondLst>
                                    <p:cond delay="0"/>
                                  </p:stCondLst>
                                  <p:iterate type="lt">
                                    <p:tmPct val="10000"/>
                                  </p:iterate>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anim calcmode="lin" valueType="num">
                                      <p:cBhvr>
                                        <p:cTn id="32" dur="1000" fill="hold"/>
                                        <p:tgtEl>
                                          <p:spTgt spid="15"/>
                                        </p:tgtEl>
                                        <p:attrNameLst>
                                          <p:attrName>ppt_x</p:attrName>
                                        </p:attrNameLst>
                                      </p:cBhvr>
                                      <p:tavLst>
                                        <p:tav tm="0">
                                          <p:val>
                                            <p:strVal val="#ppt_x-.1"/>
                                          </p:val>
                                        </p:tav>
                                        <p:tav tm="100000">
                                          <p:val>
                                            <p:strVal val="#ppt_x"/>
                                          </p:val>
                                        </p:tav>
                                      </p:tavLst>
                                    </p:anim>
                                    <p:anim calcmode="lin" valueType="num">
                                      <p:cBhvr>
                                        <p:cTn id="33"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0" presetClass="entr" presetSubtype="0" fill="hold" grpId="0" nodeType="clickEffect">
                                  <p:stCondLst>
                                    <p:cond delay="0"/>
                                  </p:stCondLst>
                                  <p:iterate type="lt">
                                    <p:tmPct val="10000"/>
                                  </p:iterate>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1"/>
                                          </p:val>
                                        </p:tav>
                                        <p:tav tm="100000">
                                          <p:val>
                                            <p:strVal val="#ppt_x"/>
                                          </p:val>
                                        </p:tav>
                                      </p:tavLst>
                                    </p:anim>
                                    <p:anim calcmode="lin" valueType="num">
                                      <p:cBhvr>
                                        <p:cTn id="40"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0" presetClass="entr" presetSubtype="0" fill="hold" grpId="0" nodeType="clickEffect">
                                  <p:stCondLst>
                                    <p:cond delay="0"/>
                                  </p:stCondLst>
                                  <p:iterate type="lt">
                                    <p:tmPct val="10000"/>
                                  </p:iterate>
                                  <p:childTnLst>
                                    <p:set>
                                      <p:cBhvr>
                                        <p:cTn id="44" dur="1" fill="hold">
                                          <p:stCondLst>
                                            <p:cond delay="0"/>
                                          </p:stCondLst>
                                        </p:cTn>
                                        <p:tgtEl>
                                          <p:spTgt spid="13"/>
                                        </p:tgtEl>
                                        <p:attrNameLst>
                                          <p:attrName>style.visibility</p:attrName>
                                        </p:attrNameLst>
                                      </p:cBhvr>
                                      <p:to>
                                        <p:strVal val="visible"/>
                                      </p:to>
                                    </p:set>
                                    <p:animEffect transition="in" filter="fade">
                                      <p:cBhvr>
                                        <p:cTn id="45" dur="1000"/>
                                        <p:tgtEl>
                                          <p:spTgt spid="13"/>
                                        </p:tgtEl>
                                      </p:cBhvr>
                                    </p:animEffect>
                                    <p:anim calcmode="lin" valueType="num">
                                      <p:cBhvr>
                                        <p:cTn id="46" dur="1000" fill="hold"/>
                                        <p:tgtEl>
                                          <p:spTgt spid="13"/>
                                        </p:tgtEl>
                                        <p:attrNameLst>
                                          <p:attrName>ppt_x</p:attrName>
                                        </p:attrNameLst>
                                      </p:cBhvr>
                                      <p:tavLst>
                                        <p:tav tm="0">
                                          <p:val>
                                            <p:strVal val="#ppt_x-.1"/>
                                          </p:val>
                                        </p:tav>
                                        <p:tav tm="100000">
                                          <p:val>
                                            <p:strVal val="#ppt_x"/>
                                          </p:val>
                                        </p:tav>
                                      </p:tavLst>
                                    </p:anim>
                                    <p:anim calcmode="lin" valueType="num">
                                      <p:cBhvr>
                                        <p:cTn id="47" dur="10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1" grpId="0"/>
      <p:bldP spid="13" grpId="0" animBg="1"/>
      <p:bldP spid="14"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627784" y="836712"/>
            <a:ext cx="3528392" cy="461665"/>
          </a:xfrm>
          <a:prstGeom prst="rect">
            <a:avLst/>
          </a:prstGeom>
          <a:noFill/>
          <a:ln w="57150">
            <a:solidFill>
              <a:srgbClr val="FFFF00"/>
            </a:solidFill>
          </a:ln>
        </p:spPr>
        <p:txBody>
          <a:bodyPr wrap="square" rtlCol="0">
            <a:spAutoFit/>
          </a:bodyPr>
          <a:lstStyle/>
          <a:p>
            <a:pPr algn="ctr"/>
            <a:r>
              <a:rPr lang="es-AR" sz="2400" b="1" u="sng" dirty="0" smtClean="0">
                <a:latin typeface="Arial" pitchFamily="34" charset="0"/>
                <a:cs typeface="Arial" pitchFamily="34" charset="0"/>
              </a:rPr>
              <a:t>Violencia Escolar</a:t>
            </a:r>
            <a:endParaRPr lang="en-US" sz="2400" dirty="0" smtClean="0">
              <a:latin typeface="Arial" pitchFamily="34" charset="0"/>
              <a:cs typeface="Arial" pitchFamily="34" charset="0"/>
            </a:endParaRPr>
          </a:p>
        </p:txBody>
      </p:sp>
      <p:sp>
        <p:nvSpPr>
          <p:cNvPr id="3" name="2 CuadroTexto"/>
          <p:cNvSpPr txBox="1"/>
          <p:nvPr/>
        </p:nvSpPr>
        <p:spPr>
          <a:xfrm>
            <a:off x="323528" y="1916832"/>
            <a:ext cx="8568952" cy="3416320"/>
          </a:xfrm>
          <a:prstGeom prst="rect">
            <a:avLst/>
          </a:prstGeom>
          <a:noFill/>
        </p:spPr>
        <p:txBody>
          <a:bodyPr wrap="square" rtlCol="0">
            <a:spAutoFit/>
          </a:bodyPr>
          <a:lstStyle/>
          <a:p>
            <a:pPr algn="just"/>
            <a:r>
              <a:rPr lang="es-AR" sz="2400" b="1" dirty="0" smtClean="0">
                <a:solidFill>
                  <a:srgbClr val="FFFF00"/>
                </a:solidFill>
                <a:latin typeface="Arial" pitchFamily="34" charset="0"/>
                <a:cs typeface="Arial" pitchFamily="34" charset="0"/>
              </a:rPr>
              <a:t>Es la acción intencionalmente dañina ejercida en el marco de los vínculos propios de los miembros de la comunidad educativa. Se produce tanto dentro de los espacios físicos que le son propios a las instalaciones escolares, o bien en otros espacios directamente relacionados con lo escolar -alrededor de la escuela o lugares donde se desarrollan actividades extras a la unidad educativa, o a través de medios que son parte de la vida escolar (</a:t>
            </a:r>
            <a:r>
              <a:rPr lang="es-AR" sz="2400" b="1" dirty="0" err="1" smtClean="0">
                <a:solidFill>
                  <a:srgbClr val="FFFF00"/>
                </a:solidFill>
                <a:latin typeface="Arial" pitchFamily="34" charset="0"/>
                <a:cs typeface="Arial" pitchFamily="34" charset="0"/>
              </a:rPr>
              <a:t>Ej</a:t>
            </a:r>
            <a:r>
              <a:rPr lang="es-AR" sz="2400" b="1" dirty="0" smtClean="0">
                <a:solidFill>
                  <a:srgbClr val="FFFF00"/>
                </a:solidFill>
                <a:latin typeface="Arial" pitchFamily="34" charset="0"/>
                <a:cs typeface="Arial" pitchFamily="34" charset="0"/>
              </a:rPr>
              <a:t>: grupos de trabajo, virtualidad, etc.). </a:t>
            </a:r>
            <a:endParaRPr lang="en-US" sz="2400" b="1" dirty="0" smtClean="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483768" y="620688"/>
            <a:ext cx="4176464" cy="461665"/>
          </a:xfrm>
          <a:prstGeom prst="rect">
            <a:avLst/>
          </a:prstGeom>
          <a:noFill/>
          <a:ln w="38100">
            <a:solidFill>
              <a:srgbClr val="FFFF00"/>
            </a:solidFill>
          </a:ln>
        </p:spPr>
        <p:txBody>
          <a:bodyPr wrap="square" rtlCol="0">
            <a:spAutoFit/>
          </a:bodyPr>
          <a:lstStyle/>
          <a:p>
            <a:r>
              <a:rPr lang="es-AR" sz="2400" b="1" dirty="0" smtClean="0">
                <a:latin typeface="Arial" pitchFamily="34" charset="0"/>
                <a:cs typeface="Arial" pitchFamily="34" charset="0"/>
              </a:rPr>
              <a:t>Tipos de Violencia Escolar:</a:t>
            </a:r>
            <a:endParaRPr lang="en-US" sz="2400" dirty="0" smtClean="0">
              <a:latin typeface="Arial" pitchFamily="34" charset="0"/>
              <a:cs typeface="Arial" pitchFamily="34" charset="0"/>
            </a:endParaRPr>
          </a:p>
        </p:txBody>
      </p:sp>
      <p:sp>
        <p:nvSpPr>
          <p:cNvPr id="3" name="2 CuadroTexto"/>
          <p:cNvSpPr txBox="1"/>
          <p:nvPr/>
        </p:nvSpPr>
        <p:spPr>
          <a:xfrm>
            <a:off x="1547664" y="1556792"/>
            <a:ext cx="6048672" cy="3785652"/>
          </a:xfrm>
          <a:prstGeom prst="rect">
            <a:avLst/>
          </a:prstGeom>
          <a:noFill/>
          <a:ln>
            <a:solidFill>
              <a:srgbClr val="FFFF00"/>
            </a:solidFill>
          </a:ln>
        </p:spPr>
        <p:txBody>
          <a:bodyPr wrap="square" rtlCol="0">
            <a:spAutoFit/>
          </a:bodyPr>
          <a:lstStyle/>
          <a:p>
            <a:pPr>
              <a:buFont typeface="Wingdings" pitchFamily="2" charset="2"/>
              <a:buChar char="ü"/>
            </a:pPr>
            <a:r>
              <a:rPr lang="es-AR" sz="2400" b="1" dirty="0" smtClean="0">
                <a:latin typeface="Arial" pitchFamily="34" charset="0"/>
                <a:cs typeface="Arial" pitchFamily="34" charset="0"/>
              </a:rPr>
              <a:t> Disrupción en las aulas.</a:t>
            </a:r>
          </a:p>
          <a:p>
            <a:pPr>
              <a:buFont typeface="Wingdings" pitchFamily="2" charset="2"/>
              <a:buChar char="ü"/>
            </a:pPr>
            <a:r>
              <a:rPr lang="es-AR" sz="2400" b="1" dirty="0" smtClean="0">
                <a:latin typeface="Arial" pitchFamily="34" charset="0"/>
                <a:cs typeface="Arial" pitchFamily="34" charset="0"/>
              </a:rPr>
              <a:t> Problemas de Disciplina. </a:t>
            </a:r>
          </a:p>
          <a:p>
            <a:pPr>
              <a:buFont typeface="Wingdings" pitchFamily="2" charset="2"/>
              <a:buChar char="ü"/>
            </a:pPr>
            <a:r>
              <a:rPr lang="es-AR" sz="2400" b="1" dirty="0" smtClean="0">
                <a:latin typeface="Arial" pitchFamily="34" charset="0"/>
                <a:cs typeface="Arial" pitchFamily="34" charset="0"/>
              </a:rPr>
              <a:t> Vandalismo. </a:t>
            </a:r>
          </a:p>
          <a:p>
            <a:pPr>
              <a:buFont typeface="Wingdings" pitchFamily="2" charset="2"/>
              <a:buChar char="ü"/>
            </a:pPr>
            <a:r>
              <a:rPr lang="es-AR" sz="2400" b="1" dirty="0" smtClean="0">
                <a:latin typeface="Arial" pitchFamily="34" charset="0"/>
                <a:cs typeface="Arial" pitchFamily="34" charset="0"/>
              </a:rPr>
              <a:t> Violencia Verbal.</a:t>
            </a:r>
          </a:p>
          <a:p>
            <a:pPr>
              <a:buFont typeface="Wingdings" pitchFamily="2" charset="2"/>
              <a:buChar char="ü"/>
            </a:pPr>
            <a:r>
              <a:rPr lang="es-AR" sz="2400" b="1" dirty="0" smtClean="0">
                <a:latin typeface="Arial" pitchFamily="34" charset="0"/>
                <a:cs typeface="Arial" pitchFamily="34" charset="0"/>
              </a:rPr>
              <a:t> Violencia Física.</a:t>
            </a:r>
          </a:p>
          <a:p>
            <a:pPr>
              <a:buFont typeface="Wingdings" pitchFamily="2" charset="2"/>
              <a:buChar char="ü"/>
            </a:pPr>
            <a:r>
              <a:rPr lang="es-AR" sz="2400" b="1" dirty="0" smtClean="0">
                <a:latin typeface="Arial" pitchFamily="34" charset="0"/>
                <a:cs typeface="Arial" pitchFamily="34" charset="0"/>
              </a:rPr>
              <a:t> Maltrato, Acoso, Abuso.</a:t>
            </a:r>
          </a:p>
          <a:p>
            <a:pPr lvl="0">
              <a:buFont typeface="Wingdings" pitchFamily="2" charset="2"/>
              <a:buChar char="ü"/>
            </a:pPr>
            <a:r>
              <a:rPr lang="es-AR" sz="2400" b="1" dirty="0" smtClean="0">
                <a:latin typeface="Arial" pitchFamily="34" charset="0"/>
                <a:cs typeface="Arial" pitchFamily="34" charset="0"/>
              </a:rPr>
              <a:t> Intimidación, Amenaza, Chantaje</a:t>
            </a:r>
          </a:p>
          <a:p>
            <a:pPr>
              <a:buFont typeface="Wingdings" pitchFamily="2" charset="2"/>
              <a:buChar char="ü"/>
            </a:pPr>
            <a:r>
              <a:rPr lang="es-AR" sz="2400" b="1" dirty="0" smtClean="0">
                <a:latin typeface="Arial" pitchFamily="34" charset="0"/>
                <a:cs typeface="Arial" pitchFamily="34" charset="0"/>
              </a:rPr>
              <a:t> Agresión Verbal.</a:t>
            </a:r>
          </a:p>
          <a:p>
            <a:pPr>
              <a:buFont typeface="Wingdings" pitchFamily="2" charset="2"/>
              <a:buChar char="ü"/>
            </a:pPr>
            <a:r>
              <a:rPr lang="es-AR" sz="2400" b="1" dirty="0" smtClean="0">
                <a:latin typeface="Arial" pitchFamily="34" charset="0"/>
                <a:cs typeface="Arial" pitchFamily="34" charset="0"/>
              </a:rPr>
              <a:t> Agresión Física Indirecta.</a:t>
            </a:r>
          </a:p>
          <a:p>
            <a:pPr>
              <a:buFont typeface="Wingdings" pitchFamily="2" charset="2"/>
              <a:buChar char="ü"/>
            </a:pPr>
            <a:r>
              <a:rPr lang="es-AR" sz="2400" b="1" dirty="0" smtClean="0">
                <a:latin typeface="Arial" pitchFamily="34" charset="0"/>
                <a:cs typeface="Arial" pitchFamily="34" charset="0"/>
              </a:rPr>
              <a:t> Agresión Física Directa.</a:t>
            </a:r>
          </a:p>
        </p:txBody>
      </p:sp>
      <p:sp>
        <p:nvSpPr>
          <p:cNvPr id="4" name="3 CuadroTexto"/>
          <p:cNvSpPr txBox="1"/>
          <p:nvPr/>
        </p:nvSpPr>
        <p:spPr>
          <a:xfrm>
            <a:off x="2123728" y="5661248"/>
            <a:ext cx="5184576" cy="907941"/>
          </a:xfrm>
          <a:prstGeom prst="rect">
            <a:avLst/>
          </a:prstGeom>
          <a:noFill/>
          <a:ln w="38100">
            <a:solidFill>
              <a:schemeClr val="accent2"/>
            </a:solidFill>
          </a:ln>
        </p:spPr>
        <p:txBody>
          <a:bodyPr wrap="square" rtlCol="0">
            <a:spAutoFit/>
          </a:bodyPr>
          <a:lstStyle/>
          <a:p>
            <a:pPr>
              <a:spcAft>
                <a:spcPts val="600"/>
              </a:spcAft>
              <a:buFont typeface="Wingdings" pitchFamily="2" charset="2"/>
              <a:buChar char="Ø"/>
            </a:pPr>
            <a:r>
              <a:rPr lang="es-AR" sz="2400" b="1" dirty="0" smtClean="0">
                <a:latin typeface="Arial" pitchFamily="34" charset="0"/>
                <a:cs typeface="Arial" pitchFamily="34" charset="0"/>
              </a:rPr>
              <a:t> </a:t>
            </a:r>
            <a:r>
              <a:rPr lang="es-AR" sz="2400" b="1" dirty="0" err="1" smtClean="0">
                <a:latin typeface="Arial" pitchFamily="34" charset="0"/>
                <a:cs typeface="Arial" pitchFamily="34" charset="0"/>
              </a:rPr>
              <a:t>Bullying</a:t>
            </a:r>
            <a:r>
              <a:rPr lang="es-AR" sz="2400" b="1" dirty="0" smtClean="0">
                <a:latin typeface="Arial" pitchFamily="34" charset="0"/>
                <a:cs typeface="Arial" pitchFamily="34" charset="0"/>
              </a:rPr>
              <a:t>. </a:t>
            </a:r>
          </a:p>
          <a:p>
            <a:pPr>
              <a:buFont typeface="Wingdings" pitchFamily="2" charset="2"/>
              <a:buChar char="Ø"/>
            </a:pPr>
            <a:r>
              <a:rPr lang="es-AR" sz="2400" b="1" dirty="0" smtClean="0">
                <a:latin typeface="Arial" pitchFamily="34" charset="0"/>
                <a:cs typeface="Arial" pitchFamily="34" charset="0"/>
              </a:rPr>
              <a:t> </a:t>
            </a:r>
            <a:r>
              <a:rPr lang="es-AR" sz="2400" b="1" dirty="0" err="1" smtClean="0">
                <a:latin typeface="Arial" pitchFamily="34" charset="0"/>
                <a:cs typeface="Arial" pitchFamily="34" charset="0"/>
              </a:rPr>
              <a:t>Cyberbullying</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anim calcmode="lin" valueType="num">
                                      <p:cBhvr>
                                        <p:cTn id="14" dur="500" fill="hold"/>
                                        <p:tgtEl>
                                          <p:spTgt spid="3"/>
                                        </p:tgtEl>
                                        <p:attrNameLst>
                                          <p:attrName>ppt_x</p:attrName>
                                        </p:attrNameLst>
                                      </p:cBhvr>
                                      <p:tavLst>
                                        <p:tav tm="0">
                                          <p:val>
                                            <p:strVal val="#ppt_x-.1"/>
                                          </p:val>
                                        </p:tav>
                                        <p:tav tm="100000">
                                          <p:val>
                                            <p:strVal val="#ppt_x"/>
                                          </p:val>
                                        </p:tav>
                                      </p:tavLst>
                                    </p:anim>
                                    <p:anim calcmode="lin" valueType="num">
                                      <p:cBhvr>
                                        <p:cTn id="15"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1"/>
                                          </p:val>
                                        </p:tav>
                                        <p:tav tm="100000">
                                          <p:val>
                                            <p:strVal val="#ppt_x"/>
                                          </p:val>
                                        </p:tav>
                                      </p:tavLst>
                                    </p:anim>
                                    <p:anim calcmode="lin" valueType="num">
                                      <p:cBhvr>
                                        <p:cTn id="22"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987824" y="476672"/>
            <a:ext cx="3240360" cy="461665"/>
          </a:xfrm>
          <a:prstGeom prst="rect">
            <a:avLst/>
          </a:prstGeom>
          <a:noFill/>
          <a:ln w="57150">
            <a:solidFill>
              <a:schemeClr val="accent2"/>
            </a:solidFill>
          </a:ln>
        </p:spPr>
        <p:txBody>
          <a:bodyPr wrap="square" rtlCol="0">
            <a:spAutoFit/>
          </a:bodyPr>
          <a:lstStyle/>
          <a:p>
            <a:pPr algn="ctr"/>
            <a:r>
              <a:rPr lang="es-AR" sz="2400" b="1" u="sng" dirty="0" smtClean="0">
                <a:latin typeface="Arial" pitchFamily="34" charset="0"/>
                <a:cs typeface="Arial" pitchFamily="34" charset="0"/>
              </a:rPr>
              <a:t>EL BULLYING</a:t>
            </a:r>
            <a:endParaRPr lang="en-US" sz="2400" dirty="0" smtClean="0">
              <a:latin typeface="Arial" pitchFamily="34" charset="0"/>
              <a:cs typeface="Arial" pitchFamily="34" charset="0"/>
            </a:endParaRPr>
          </a:p>
        </p:txBody>
      </p:sp>
      <p:sp>
        <p:nvSpPr>
          <p:cNvPr id="3" name="2 CuadroTexto"/>
          <p:cNvSpPr txBox="1"/>
          <p:nvPr/>
        </p:nvSpPr>
        <p:spPr>
          <a:xfrm>
            <a:off x="1475656" y="1268760"/>
            <a:ext cx="6336704" cy="461665"/>
          </a:xfrm>
          <a:prstGeom prst="rect">
            <a:avLst/>
          </a:prstGeom>
          <a:noFill/>
        </p:spPr>
        <p:txBody>
          <a:bodyPr wrap="square" rtlCol="0">
            <a:spAutoFit/>
          </a:bodyPr>
          <a:lstStyle/>
          <a:p>
            <a:pPr algn="ctr"/>
            <a:r>
              <a:rPr lang="es-AR" sz="2400" b="1" dirty="0" smtClean="0">
                <a:latin typeface="Arial" pitchFamily="34" charset="0"/>
                <a:cs typeface="Arial" pitchFamily="34" charset="0"/>
              </a:rPr>
              <a:t>¿Qué es lo que sabemos del </a:t>
            </a:r>
            <a:r>
              <a:rPr lang="es-AR" sz="2400" b="1" dirty="0" err="1" smtClean="0">
                <a:latin typeface="Arial" pitchFamily="34" charset="0"/>
                <a:cs typeface="Arial" pitchFamily="34" charset="0"/>
              </a:rPr>
              <a:t>Bullying</a:t>
            </a:r>
            <a:r>
              <a:rPr lang="es-AR" sz="2400" b="1" dirty="0" smtClean="0">
                <a:latin typeface="Arial" pitchFamily="34" charset="0"/>
                <a:cs typeface="Arial" pitchFamily="34" charset="0"/>
              </a:rPr>
              <a:t>? </a:t>
            </a:r>
            <a:endParaRPr lang="en-US" sz="2400" dirty="0" smtClean="0">
              <a:latin typeface="Arial" pitchFamily="34" charset="0"/>
              <a:cs typeface="Arial" pitchFamily="34" charset="0"/>
            </a:endParaRPr>
          </a:p>
        </p:txBody>
      </p:sp>
      <p:sp>
        <p:nvSpPr>
          <p:cNvPr id="4" name="3 CuadroTexto"/>
          <p:cNvSpPr txBox="1"/>
          <p:nvPr/>
        </p:nvSpPr>
        <p:spPr>
          <a:xfrm>
            <a:off x="323528" y="1964353"/>
            <a:ext cx="8568952" cy="4893647"/>
          </a:xfrm>
          <a:prstGeom prst="rect">
            <a:avLst/>
          </a:prstGeom>
          <a:noFill/>
          <a:ln w="38100">
            <a:solidFill>
              <a:schemeClr val="accent2"/>
            </a:solidFill>
          </a:ln>
        </p:spPr>
        <p:txBody>
          <a:bodyPr wrap="square" rtlCol="0">
            <a:spAutoFit/>
          </a:bodyPr>
          <a:lstStyle/>
          <a:p>
            <a:pPr algn="just" fontAlgn="base"/>
            <a:r>
              <a:rPr lang="es-AR" sz="2400" dirty="0" smtClean="0">
                <a:latin typeface="Arial" pitchFamily="34" charset="0"/>
                <a:cs typeface="Arial" pitchFamily="34" charset="0"/>
              </a:rPr>
              <a:t>El término </a:t>
            </a:r>
            <a:r>
              <a:rPr lang="es-AR" sz="2400" b="1" dirty="0" smtClean="0">
                <a:latin typeface="Arial" pitchFamily="34" charset="0"/>
                <a:cs typeface="Arial" pitchFamily="34" charset="0"/>
              </a:rPr>
              <a:t>“</a:t>
            </a:r>
            <a:r>
              <a:rPr lang="es-AR" sz="2400" b="1" dirty="0" err="1" smtClean="0">
                <a:latin typeface="Arial" pitchFamily="34" charset="0"/>
                <a:cs typeface="Arial" pitchFamily="34" charset="0"/>
              </a:rPr>
              <a:t>bullying</a:t>
            </a:r>
            <a:r>
              <a:rPr lang="es-AR" sz="2400" b="1" dirty="0" smtClean="0">
                <a:latin typeface="Arial" pitchFamily="34" charset="0"/>
                <a:cs typeface="Arial" pitchFamily="34" charset="0"/>
              </a:rPr>
              <a:t>”</a:t>
            </a:r>
            <a:r>
              <a:rPr lang="es-AR" sz="2400" dirty="0" smtClean="0">
                <a:latin typeface="Arial" pitchFamily="34" charset="0"/>
                <a:cs typeface="Arial" pitchFamily="34" charset="0"/>
              </a:rPr>
              <a:t> proviene del término </a:t>
            </a:r>
            <a:r>
              <a:rPr lang="es-AR" sz="2400" b="1" dirty="0" smtClean="0">
                <a:latin typeface="Arial" pitchFamily="34" charset="0"/>
                <a:cs typeface="Arial" pitchFamily="34" charset="0"/>
              </a:rPr>
              <a:t>“</a:t>
            </a:r>
            <a:r>
              <a:rPr lang="es-AR" sz="2400" b="1" dirty="0" err="1" smtClean="0">
                <a:latin typeface="Arial" pitchFamily="34" charset="0"/>
                <a:cs typeface="Arial" pitchFamily="34" charset="0"/>
              </a:rPr>
              <a:t>to</a:t>
            </a:r>
            <a:r>
              <a:rPr lang="es-AR" sz="2400" b="1" dirty="0" smtClean="0">
                <a:latin typeface="Arial" pitchFamily="34" charset="0"/>
                <a:cs typeface="Arial" pitchFamily="34" charset="0"/>
              </a:rPr>
              <a:t> </a:t>
            </a:r>
            <a:r>
              <a:rPr lang="es-AR" sz="2400" b="1" dirty="0" err="1" smtClean="0">
                <a:latin typeface="Arial" pitchFamily="34" charset="0"/>
                <a:cs typeface="Arial" pitchFamily="34" charset="0"/>
              </a:rPr>
              <a:t>bully</a:t>
            </a:r>
            <a:r>
              <a:rPr lang="es-AR" sz="2400" b="1" dirty="0" smtClean="0">
                <a:latin typeface="Arial" pitchFamily="34" charset="0"/>
                <a:cs typeface="Arial" pitchFamily="34" charset="0"/>
              </a:rPr>
              <a:t>”</a:t>
            </a:r>
            <a:r>
              <a:rPr lang="es-AR" sz="2400" dirty="0" smtClean="0">
                <a:latin typeface="Arial" pitchFamily="34" charset="0"/>
                <a:cs typeface="Arial" pitchFamily="34" charset="0"/>
              </a:rPr>
              <a:t> que significa </a:t>
            </a:r>
            <a:r>
              <a:rPr lang="es-AR" sz="2400" b="1" dirty="0" smtClean="0">
                <a:latin typeface="Arial" pitchFamily="34" charset="0"/>
                <a:cs typeface="Arial" pitchFamily="34" charset="0"/>
              </a:rPr>
              <a:t>“intimidar”, “acosar”</a:t>
            </a:r>
            <a:r>
              <a:rPr lang="es-AR" sz="2400" dirty="0" smtClean="0">
                <a:latin typeface="Arial" pitchFamily="34" charset="0"/>
                <a:cs typeface="Arial" pitchFamily="34" charset="0"/>
              </a:rPr>
              <a:t> y es utilizado para hacer referencia a un tipo específico de violencia que ocurre entre niños, adolescentes y/o jóvenes en el contexto de una institución escolar.</a:t>
            </a:r>
            <a:endParaRPr lang="en-US" sz="2400" dirty="0" smtClean="0">
              <a:latin typeface="Arial" pitchFamily="34" charset="0"/>
              <a:cs typeface="Arial" pitchFamily="34" charset="0"/>
            </a:endParaRPr>
          </a:p>
          <a:p>
            <a:pPr algn="just" fontAlgn="base"/>
            <a:r>
              <a:rPr lang="es-AR" sz="2400" dirty="0" smtClean="0">
                <a:latin typeface="Arial" pitchFamily="34" charset="0"/>
                <a:cs typeface="Arial" pitchFamily="34" charset="0"/>
              </a:rPr>
              <a:t>Este tipo de violencia es definida como una conducta de persecución y agresión física, psicológica o moral que realiza un alumno contra otro, al que escoge como víctima de repetidos ataques. Esta acción negativa es intencional, sistemática e implica un desequilibrio de fuerzas (relación asimétrica) que sitúa a la víctima en una posición de indefensión tal que difícilmente pueda escapar por sus propios medios.</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edge">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476672"/>
            <a:ext cx="8676456" cy="6109365"/>
          </a:xfrm>
          <a:prstGeom prst="rect">
            <a:avLst/>
          </a:prstGeom>
          <a:noFill/>
          <a:ln w="38100">
            <a:solidFill>
              <a:schemeClr val="accent2"/>
            </a:solidFill>
          </a:ln>
        </p:spPr>
        <p:txBody>
          <a:bodyPr wrap="square" rtlCol="0">
            <a:spAutoFit/>
          </a:bodyPr>
          <a:lstStyle/>
          <a:p>
            <a:pPr algn="just"/>
            <a:r>
              <a:rPr lang="es-AR" sz="2300" dirty="0" smtClean="0">
                <a:latin typeface="Arial" pitchFamily="34" charset="0"/>
                <a:cs typeface="Arial" pitchFamily="34" charset="0"/>
              </a:rPr>
              <a:t>La intención de quienes agreden es causar un daño a la víctima. Debe existir desequilibrio de poder. Se produce una desigualdad de poder físico, psicológico o social. El objetivo del maltrato es una persona concreta que es colocada en una situación de indefensión. La acción agresiva es repetida. Tiene que suceder durante un periodo de tiempo y de forma recurrente. Debe existir una víctima (indefensa) atacada por una persona o grupo de personas agresoras. En el acoso escolar puede existir más de una persona agresora. La relación de acoso escolar no queda fijada de forma inmediata, sino que existe un conjunto de circunstancias y hechos a través de los cuales el alumnado implicado va perfilando su papel como parte agresora o como víctimas. Existe un grupo observador que adopta una posición pasiva que no contribuyen para que cese la agresión. En el acoso escolar, quien agrede sumerge a la víctima en una especie de tortura (metódica y sistemática), a menudo con el silencio, la indiferencia o la complicidad de parte del alumnado. </a:t>
            </a:r>
            <a:endParaRPr lang="en-US" sz="23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Personalizado 5">
      <a:dk1>
        <a:srgbClr val="112845"/>
      </a:dk1>
      <a:lt1>
        <a:sysClr val="window" lastClr="FFFFFF"/>
      </a:lt1>
      <a:dk2>
        <a:srgbClr val="17365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8F"/>
      </a:hlink>
      <a:folHlink>
        <a:srgbClr val="80008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565</TotalTime>
  <Words>1599</Words>
  <Application>Microsoft Office PowerPoint</Application>
  <PresentationFormat>Presentación en pantalla (4:3)</PresentationFormat>
  <Paragraphs>106</Paragraphs>
  <Slides>18</Slides>
  <Notes>2</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Metro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Personal</dc:creator>
  <cp:lastModifiedBy>Personal</cp:lastModifiedBy>
  <cp:revision>62</cp:revision>
  <dcterms:created xsi:type="dcterms:W3CDTF">2023-08-26T21:40:09Z</dcterms:created>
  <dcterms:modified xsi:type="dcterms:W3CDTF">2023-09-21T22:00:09Z</dcterms:modified>
</cp:coreProperties>
</file>